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64" r:id="rId6"/>
    <p:sldId id="268" r:id="rId7"/>
    <p:sldId id="261" r:id="rId8"/>
    <p:sldId id="259" r:id="rId9"/>
    <p:sldId id="271" r:id="rId10"/>
    <p:sldId id="270" r:id="rId11"/>
    <p:sldId id="266"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B7006-1682-44D5-85BE-FAFA2547EF5E}" type="datetimeFigureOut">
              <a:rPr lang="en-US" smtClean="0"/>
              <a:pPr/>
              <a:t>9/22/2020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3003FD-CDED-48C3-9010-5519A60FFC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B7006-1682-44D5-85BE-FAFA2547EF5E}"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03FD-CDED-48C3-9010-5519A60FFC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B7006-1682-44D5-85BE-FAFA2547EF5E}"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03FD-CDED-48C3-9010-5519A60FFC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A2B7006-1682-44D5-85BE-FAFA2547EF5E}"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03FD-CDED-48C3-9010-5519A60FFC2C}"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A2B7006-1682-44D5-85BE-FAFA2547EF5E}" type="datetimeFigureOut">
              <a:rPr lang="en-US" smtClean="0"/>
              <a:pPr/>
              <a:t>9/22/2020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3003FD-CDED-48C3-9010-5519A60FFC2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A2B7006-1682-44D5-85BE-FAFA2547EF5E}"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003FD-CDED-48C3-9010-5519A60FFC2C}"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A2B7006-1682-44D5-85BE-FAFA2547EF5E}" type="datetimeFigureOut">
              <a:rPr lang="en-US" smtClean="0"/>
              <a:pPr/>
              <a:t>9/22/2020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3003FD-CDED-48C3-9010-5519A60FFC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A2B7006-1682-44D5-85BE-FAFA2547EF5E}" type="datetimeFigureOut">
              <a:rPr lang="en-US" smtClean="0"/>
              <a:pPr/>
              <a:t>9/22/2020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3003FD-CDED-48C3-9010-5519A60FFC2C}"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2B7006-1682-44D5-85BE-FAFA2547EF5E}" type="datetimeFigureOut">
              <a:rPr lang="en-US" smtClean="0"/>
              <a:pPr/>
              <a:t>9/22/2020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3003FD-CDED-48C3-9010-5519A60FFC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AA2B7006-1682-44D5-85BE-FAFA2547EF5E}" type="datetimeFigureOut">
              <a:rPr lang="en-US" smtClean="0"/>
              <a:pPr/>
              <a:t>9/22/2020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3003FD-CDED-48C3-9010-5519A60FFC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B7006-1682-44D5-85BE-FAFA2547EF5E}" type="datetimeFigureOut">
              <a:rPr lang="en-US" smtClean="0"/>
              <a:pPr/>
              <a:t>9/22/2020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3003FD-CDED-48C3-9010-5519A60FFC2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B7006-1682-44D5-85BE-FAFA2547EF5E}" type="datetimeFigureOut">
              <a:rPr lang="en-US" smtClean="0"/>
              <a:pPr/>
              <a:t>9/22/2020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3003FD-CDED-48C3-9010-5519A60FFC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FedCon@dcrm.gov.mp" TargetMode="External"/><Relationship Id="rId2" Type="http://schemas.openxmlformats.org/officeDocument/2006/relationships/hyperlink" Target="https://dcrm.gov.mp/our-programs/permitting/federal-consistenc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email:FedCon@dcrm.gov.mp" TargetMode="External"/><Relationship Id="rId2" Type="http://schemas.openxmlformats.org/officeDocument/2006/relationships/hyperlink" Target="http://www.law.cornell.edu/cfr/text/15/part-93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coast.noaa.gov/czm/consisten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oast.noaa.gov/?redirect=301ocm" TargetMode="External"/><Relationship Id="rId2" Type="http://schemas.openxmlformats.org/officeDocument/2006/relationships/hyperlink" Target="http://dcrm.gov.m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Federal Consistency in the CNMI</a:t>
            </a:r>
          </a:p>
        </p:txBody>
      </p:sp>
      <p:sp>
        <p:nvSpPr>
          <p:cNvPr id="3" name="Subtitle 2"/>
          <p:cNvSpPr>
            <a:spLocks noGrp="1"/>
          </p:cNvSpPr>
          <p:nvPr>
            <p:ph type="subTitle" idx="1"/>
          </p:nvPr>
        </p:nvSpPr>
        <p:spPr/>
        <p:txBody>
          <a:bodyPr/>
          <a:lstStyle/>
          <a:p>
            <a:r>
              <a:rPr lang="en-US" dirty="0"/>
              <a:t>Sept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Autofit/>
          </a:bodyPr>
          <a:lstStyle/>
          <a:p>
            <a:r>
              <a:rPr lang="en-US" sz="1800" b="0" i="0" dirty="0">
                <a:solidFill>
                  <a:srgbClr val="212121"/>
                </a:solidFill>
                <a:effectLst/>
                <a:latin typeface="+mj-lt"/>
              </a:rPr>
              <a:t>NEPA's basic policy is to assure that all branches of government give proper consideration to the environment prior to undertaking any major federal action that significantly affects the environment.</a:t>
            </a:r>
            <a:r>
              <a:rPr lang="en-US" sz="1800" dirty="0">
                <a:solidFill>
                  <a:srgbClr val="000000"/>
                </a:solidFill>
                <a:latin typeface="+mj-lt"/>
              </a:rPr>
              <a:t> </a:t>
            </a:r>
            <a:r>
              <a:rPr lang="en-US" sz="1800" b="0" i="0" dirty="0">
                <a:solidFill>
                  <a:srgbClr val="000000"/>
                </a:solidFill>
                <a:effectLst/>
                <a:latin typeface="+mj-lt"/>
              </a:rPr>
              <a:t>CEQ notes:</a:t>
            </a:r>
            <a:r>
              <a:rPr lang="en-US" sz="1800" dirty="0">
                <a:solidFill>
                  <a:srgbClr val="000000"/>
                </a:solidFill>
                <a:effectLst/>
                <a:latin typeface="+mj-lt"/>
              </a:rPr>
              <a:t> “…the ultimate goal of the NEPA process is to foster excellent action that protects, restores, and enhances our environment”.</a:t>
            </a:r>
            <a:r>
              <a:rPr lang="en-US" sz="1800" dirty="0">
                <a:latin typeface="+mj-lt"/>
              </a:rPr>
              <a:t> </a:t>
            </a:r>
            <a:br>
              <a:rPr lang="en-US" sz="1800" dirty="0">
                <a:latin typeface="+mj-lt"/>
              </a:rPr>
            </a:br>
            <a:endParaRPr lang="en-US" sz="1800" dirty="0">
              <a:latin typeface="+mj-lt"/>
            </a:endParaRPr>
          </a:p>
          <a:p>
            <a:r>
              <a:rPr lang="en-US" sz="1800" dirty="0">
                <a:latin typeface="+mj-lt"/>
              </a:rPr>
              <a:t>Before a major federal action can be approved, the respective agency must first assess potential environmental impacts. Examples: power plants, airports, pipelines.</a:t>
            </a:r>
            <a:br>
              <a:rPr lang="en-US" sz="1800" dirty="0">
                <a:latin typeface="+mj-lt"/>
              </a:rPr>
            </a:br>
            <a:endParaRPr lang="en-US" sz="1800" dirty="0"/>
          </a:p>
          <a:p>
            <a:r>
              <a:rPr lang="en-US" sz="1800" dirty="0"/>
              <a:t>Review Process:</a:t>
            </a:r>
            <a:br>
              <a:rPr lang="en-US" sz="1800" dirty="0"/>
            </a:br>
            <a:br>
              <a:rPr lang="en-US" sz="1800" dirty="0"/>
            </a:br>
            <a:r>
              <a:rPr lang="en-US" sz="1800" dirty="0"/>
              <a:t>	1) Categorical Exclusion Determination</a:t>
            </a:r>
          </a:p>
          <a:p>
            <a:pPr marL="109728" indent="0">
              <a:buNone/>
            </a:pPr>
            <a:r>
              <a:rPr lang="en-US" sz="1800" dirty="0"/>
              <a:t>    </a:t>
            </a:r>
            <a:br>
              <a:rPr lang="en-US" sz="1800" dirty="0"/>
            </a:br>
            <a:r>
              <a:rPr lang="en-US" sz="1800" dirty="0"/>
              <a:t>	2) Environmental Assessment/Finding of No Significant Impact</a:t>
            </a:r>
            <a:br>
              <a:rPr lang="en-US" sz="1800" dirty="0"/>
            </a:br>
            <a:endParaRPr lang="en-US" sz="1800" dirty="0"/>
          </a:p>
          <a:p>
            <a:pPr marL="109728" indent="0">
              <a:buNone/>
            </a:pPr>
            <a:r>
              <a:rPr lang="en-US" sz="1800" dirty="0"/>
              <a:t>	3) Environmental Impact Statement</a:t>
            </a:r>
            <a:br>
              <a:rPr lang="en-US" sz="1700" dirty="0"/>
            </a:br>
            <a:endParaRPr lang="en-US" sz="1700" dirty="0"/>
          </a:p>
        </p:txBody>
      </p:sp>
      <p:sp>
        <p:nvSpPr>
          <p:cNvPr id="3" name="Title 2"/>
          <p:cNvSpPr>
            <a:spLocks noGrp="1"/>
          </p:cNvSpPr>
          <p:nvPr>
            <p:ph type="title"/>
          </p:nvPr>
        </p:nvSpPr>
        <p:spPr/>
        <p:txBody>
          <a:bodyPr>
            <a:normAutofit/>
          </a:bodyPr>
          <a:lstStyle/>
          <a:p>
            <a:r>
              <a:rPr lang="en-US" dirty="0"/>
              <a:t>NEPA vs. CZMA review</a:t>
            </a:r>
          </a:p>
        </p:txBody>
      </p:sp>
    </p:spTree>
    <p:extLst>
      <p:ext uri="{BB962C8B-B14F-4D97-AF65-F5344CB8AC3E}">
        <p14:creationId xmlns:p14="http://schemas.microsoft.com/office/powerpoint/2010/main" val="647198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CNMI has identified federal actions that are reasonably likely to affect the coastal zone. </a:t>
            </a:r>
          </a:p>
          <a:p>
            <a:endParaRPr lang="en-US" dirty="0"/>
          </a:p>
          <a:p>
            <a:r>
              <a:rPr lang="en-US" dirty="0"/>
              <a:t>The list of federal actions subject to federal consistency review outlines these activities. </a:t>
            </a:r>
          </a:p>
          <a:p>
            <a:pPr marL="109728" indent="0">
              <a:buNone/>
            </a:pPr>
            <a:endParaRPr lang="en-US" dirty="0"/>
          </a:p>
          <a:p>
            <a:r>
              <a:rPr lang="en-US" dirty="0"/>
              <a:t>Any agency engaging in these activities must coordinate with DCRM to complete federal consistency review. </a:t>
            </a:r>
          </a:p>
        </p:txBody>
      </p:sp>
      <p:sp>
        <p:nvSpPr>
          <p:cNvPr id="3" name="Title 2"/>
          <p:cNvSpPr>
            <a:spLocks noGrp="1"/>
          </p:cNvSpPr>
          <p:nvPr>
            <p:ph type="title"/>
          </p:nvPr>
        </p:nvSpPr>
        <p:spPr/>
        <p:txBody>
          <a:bodyPr/>
          <a:lstStyle/>
          <a:p>
            <a:r>
              <a:rPr lang="en-US" dirty="0"/>
              <a:t>Listed Federal Actions </a:t>
            </a:r>
          </a:p>
        </p:txBody>
      </p:sp>
    </p:spTree>
    <p:extLst>
      <p:ext uri="{BB962C8B-B14F-4D97-AF65-F5344CB8AC3E}">
        <p14:creationId xmlns:p14="http://schemas.microsoft.com/office/powerpoint/2010/main" val="1405358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What are examples of Federal Consistency in the CNMI?</a:t>
            </a:r>
          </a:p>
        </p:txBody>
      </p:sp>
      <p:pic>
        <p:nvPicPr>
          <p:cNvPr id="4" name="Picture 2"/>
          <p:cNvPicPr>
            <a:picLocks noGrp="1" noChangeAspect="1" noChangeArrowheads="1"/>
          </p:cNvPicPr>
          <p:nvPr>
            <p:ph idx="1"/>
          </p:nvPr>
        </p:nvPicPr>
        <p:blipFill>
          <a:blip r:embed="rId2"/>
          <a:srcRect/>
          <a:stretch>
            <a:fillRect/>
          </a:stretch>
        </p:blipFill>
        <p:spPr bwMode="auto">
          <a:xfrm>
            <a:off x="457200" y="1600200"/>
            <a:ext cx="8229600" cy="14527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4648200" y="3276600"/>
            <a:ext cx="4259630" cy="1752600"/>
          </a:xfrm>
          <a:prstGeom prst="rect">
            <a:avLst/>
          </a:prstGeom>
          <a:noFill/>
          <a:ln w="9525">
            <a:noFill/>
            <a:miter lim="800000"/>
            <a:headEnd/>
            <a:tailEnd/>
          </a:ln>
          <a:effectLst/>
        </p:spPr>
      </p:pic>
      <p:sp>
        <p:nvSpPr>
          <p:cNvPr id="6" name="TextBox 5"/>
          <p:cNvSpPr txBox="1"/>
          <p:nvPr/>
        </p:nvSpPr>
        <p:spPr>
          <a:xfrm>
            <a:off x="381000" y="3235556"/>
            <a:ext cx="4419600" cy="2585323"/>
          </a:xfrm>
          <a:prstGeom prst="rect">
            <a:avLst/>
          </a:prstGeom>
          <a:noFill/>
        </p:spPr>
        <p:txBody>
          <a:bodyPr wrap="square" rtlCol="0">
            <a:spAutoFit/>
          </a:bodyPr>
          <a:lstStyle/>
          <a:p>
            <a:pPr>
              <a:buFont typeface="Arial" pitchFamily="34" charset="0"/>
              <a:buChar char="•"/>
            </a:pPr>
            <a:r>
              <a:rPr lang="en-US" dirty="0"/>
              <a:t>DCRM regularly reviews federal agency actions to ensure they are consistent with the CNMI’s Coastal Management Program.</a:t>
            </a:r>
          </a:p>
          <a:p>
            <a:endParaRPr lang="en-US" dirty="0"/>
          </a:p>
          <a:p>
            <a:pPr>
              <a:buFont typeface="Arial" pitchFamily="34" charset="0"/>
              <a:buChar char="•"/>
            </a:pPr>
            <a:r>
              <a:rPr lang="en-US" dirty="0"/>
              <a:t>Earlier this year, DCRM reviewed and issued a Final Consistency Determination of the Supplemental MITT with the Department of Defense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Please visit the </a:t>
            </a:r>
            <a:r>
              <a:rPr lang="en-US" dirty="0">
                <a:hlinkClick r:id="rId2"/>
              </a:rPr>
              <a:t>Federal Consistency page of the DCRM website</a:t>
            </a:r>
            <a:r>
              <a:rPr lang="en-US" dirty="0"/>
              <a:t> for more information and guidance. </a:t>
            </a:r>
          </a:p>
          <a:p>
            <a:endParaRPr lang="en-US" dirty="0"/>
          </a:p>
          <a:p>
            <a:r>
              <a:rPr lang="en-US" dirty="0"/>
              <a:t>Contact Us at </a:t>
            </a:r>
            <a:r>
              <a:rPr lang="en-US" dirty="0">
                <a:hlinkClick r:id="rId3"/>
              </a:rPr>
              <a:t>FedCon@dcrm.gov.mp</a:t>
            </a:r>
            <a:endParaRPr lang="en-US" b="1" dirty="0"/>
          </a:p>
          <a:p>
            <a:endParaRPr lang="en-US" dirty="0"/>
          </a:p>
        </p:txBody>
      </p:sp>
      <p:sp>
        <p:nvSpPr>
          <p:cNvPr id="3" name="Title 2"/>
          <p:cNvSpPr>
            <a:spLocks noGrp="1"/>
          </p:cNvSpPr>
          <p:nvPr>
            <p:ph type="title"/>
          </p:nvPr>
        </p:nvSpPr>
        <p:spPr/>
        <p:txBody>
          <a:bodyPr>
            <a:normAutofit fontScale="90000"/>
          </a:bodyPr>
          <a:lstStyle/>
          <a:p>
            <a:r>
              <a:rPr lang="en-US" dirty="0"/>
              <a:t>Where can I find out more about Federal Consistency?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This PowerPoint is meant to be an introduction to Federal Consistency and not offer official guidance.</a:t>
            </a:r>
          </a:p>
          <a:p>
            <a:pPr marL="109728" indent="0">
              <a:buNone/>
            </a:pPr>
            <a:endParaRPr lang="en-US" dirty="0"/>
          </a:p>
          <a:p>
            <a:r>
              <a:rPr lang="en-US" dirty="0"/>
              <a:t>Please refer to the regulations contained in  </a:t>
            </a:r>
            <a:r>
              <a:rPr lang="en-US" u="sng" dirty="0">
                <a:solidFill>
                  <a:srgbClr val="FFC000"/>
                </a:solidFill>
                <a:hlinkClick r:id="rId2"/>
              </a:rPr>
              <a:t>Coastal Zone Management Act §307 (16 U.S.C. §</a:t>
            </a:r>
            <a:r>
              <a:rPr lang="en-US" dirty="0">
                <a:solidFill>
                  <a:srgbClr val="FFC000"/>
                </a:solidFill>
                <a:hlinkClick r:id="rId2"/>
              </a:rPr>
              <a:t>1451)</a:t>
            </a:r>
            <a:r>
              <a:rPr lang="en-US" dirty="0">
                <a:solidFill>
                  <a:srgbClr val="FFC000"/>
                </a:solidFill>
              </a:rPr>
              <a:t> </a:t>
            </a:r>
            <a:r>
              <a:rPr lang="en-US" dirty="0"/>
              <a:t>for legal authority.</a:t>
            </a:r>
          </a:p>
          <a:p>
            <a:endParaRPr lang="en-US" u="sng" dirty="0"/>
          </a:p>
          <a:p>
            <a:r>
              <a:rPr lang="en-US" dirty="0">
                <a:hlinkClick r:id="rId3"/>
              </a:rPr>
              <a:t>Contact </a:t>
            </a:r>
            <a:r>
              <a:rPr lang="en-US" i="1" dirty="0">
                <a:hlinkClick r:id="rId3"/>
              </a:rPr>
              <a:t>FedCon@dcrm.gov.mp</a:t>
            </a:r>
            <a:r>
              <a:rPr lang="en-US" dirty="0">
                <a:hlinkClick r:id="rId3"/>
              </a:rPr>
              <a:t> for more information.</a:t>
            </a:r>
            <a:endParaRPr lang="en-US" dirty="0"/>
          </a:p>
          <a:p>
            <a:endParaRPr lang="en-US" dirty="0"/>
          </a:p>
        </p:txBody>
      </p:sp>
      <p:sp>
        <p:nvSpPr>
          <p:cNvPr id="3" name="Title 2"/>
          <p:cNvSpPr>
            <a:spLocks noGrp="1"/>
          </p:cNvSpPr>
          <p:nvPr>
            <p:ph type="title"/>
          </p:nvPr>
        </p:nvSpPr>
        <p:spPr/>
        <p:txBody>
          <a:bodyPr/>
          <a:lstStyle/>
          <a:p>
            <a:r>
              <a:rPr lang="en-US" dirty="0"/>
              <a:t>Disclaimer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A provision of the </a:t>
            </a:r>
            <a:r>
              <a:rPr lang="en-US" dirty="0">
                <a:hlinkClick r:id="rId2"/>
              </a:rPr>
              <a:t>Coastal Zone Management Act (CZMA)</a:t>
            </a:r>
            <a:r>
              <a:rPr lang="en-US" dirty="0"/>
              <a:t> which gives states a voice in federal agency decision making.</a:t>
            </a:r>
          </a:p>
          <a:p>
            <a:pPr>
              <a:buNone/>
            </a:pPr>
            <a:endParaRPr lang="en-US" sz="2500" dirty="0"/>
          </a:p>
          <a:p>
            <a:r>
              <a:rPr lang="en-US" dirty="0"/>
              <a:t>The CZMA says any federal action, which will affect any land or water use or natural resource in the CNMI’s coastal zone, must comply with the enforceable policies of the CNMI’s coastal management program.</a:t>
            </a:r>
          </a:p>
          <a:p>
            <a:endParaRPr lang="en-US" dirty="0"/>
          </a:p>
          <a:p>
            <a:endParaRPr lang="en-US" dirty="0"/>
          </a:p>
          <a:p>
            <a:endParaRPr lang="en-US" dirty="0">
              <a:solidFill>
                <a:schemeClr val="bg2">
                  <a:lumMod val="50000"/>
                </a:schemeClr>
              </a:solidFill>
            </a:endParaRPr>
          </a:p>
          <a:p>
            <a:endParaRPr lang="en-US" dirty="0"/>
          </a:p>
        </p:txBody>
      </p:sp>
      <p:sp>
        <p:nvSpPr>
          <p:cNvPr id="3" name="Title 2"/>
          <p:cNvSpPr>
            <a:spLocks noGrp="1"/>
          </p:cNvSpPr>
          <p:nvPr>
            <p:ph type="title"/>
          </p:nvPr>
        </p:nvSpPr>
        <p:spPr/>
        <p:txBody>
          <a:bodyPr/>
          <a:lstStyle/>
          <a:p>
            <a:r>
              <a:rPr lang="en-US" dirty="0"/>
              <a:t>What is Federal Consistency?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a:t>The</a:t>
            </a:r>
            <a:r>
              <a:rPr lang="en-US" dirty="0" err="1">
                <a:hlinkClick r:id="rId2"/>
              </a:rPr>
              <a:t>Division</a:t>
            </a:r>
            <a:r>
              <a:rPr lang="en-US" dirty="0">
                <a:hlinkClick r:id="rId2"/>
              </a:rPr>
              <a:t> of Coastal Resources Management (DCRM) </a:t>
            </a:r>
            <a:r>
              <a:rPr lang="en-US" dirty="0"/>
              <a:t>oversees the CNMI’s Coastal Management Program.</a:t>
            </a:r>
          </a:p>
          <a:p>
            <a:endParaRPr lang="en-US" dirty="0"/>
          </a:p>
          <a:p>
            <a:r>
              <a:rPr lang="en-US" dirty="0"/>
              <a:t>The Coastal Management Program is approved by </a:t>
            </a:r>
            <a:r>
              <a:rPr lang="en-US" dirty="0">
                <a:hlinkClick r:id="rId3"/>
              </a:rPr>
              <a:t>NOAA</a:t>
            </a:r>
            <a:r>
              <a:rPr lang="en-US" dirty="0"/>
              <a:t>.</a:t>
            </a:r>
          </a:p>
          <a:p>
            <a:endParaRPr lang="en-US" dirty="0"/>
          </a:p>
          <a:p>
            <a:r>
              <a:rPr lang="en-US" dirty="0"/>
              <a:t>The goal of the Coastal Management Program is to balance development and conservation in the CNMI in the most sustainable manner possible.</a:t>
            </a:r>
          </a:p>
        </p:txBody>
      </p:sp>
      <p:sp>
        <p:nvSpPr>
          <p:cNvPr id="3" name="Title 2"/>
          <p:cNvSpPr>
            <a:spLocks noGrp="1"/>
          </p:cNvSpPr>
          <p:nvPr>
            <p:ph type="title"/>
          </p:nvPr>
        </p:nvSpPr>
        <p:spPr/>
        <p:txBody>
          <a:bodyPr>
            <a:normAutofit fontScale="90000"/>
          </a:bodyPr>
          <a:lstStyle/>
          <a:p>
            <a:r>
              <a:rPr lang="en-US" dirty="0"/>
              <a:t>What is a Coastal Management Program?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CNMI has several laws pertaining to coastal management, conservation, and sustainable development.</a:t>
            </a:r>
          </a:p>
          <a:p>
            <a:endParaRPr lang="en-US" dirty="0"/>
          </a:p>
          <a:p>
            <a:r>
              <a:rPr lang="en-US" dirty="0"/>
              <a:t>NOAA approves some of these laws to be part of the Coastal Management Program. These are called enforceable policies.</a:t>
            </a:r>
            <a:br>
              <a:rPr lang="en-US" dirty="0"/>
            </a:br>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What are enforceable policies?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NMIAC Chapter 15-10</a:t>
            </a:r>
            <a:br>
              <a:rPr lang="en-US" dirty="0"/>
            </a:br>
            <a:endParaRPr lang="en-US" dirty="0"/>
          </a:p>
          <a:p>
            <a:r>
              <a:rPr lang="en-US" dirty="0"/>
              <a:t>Public Law No. 3-47</a:t>
            </a:r>
            <a:br>
              <a:rPr lang="en-US" dirty="0"/>
            </a:br>
            <a:endParaRPr lang="en-US" dirty="0"/>
          </a:p>
          <a:p>
            <a:r>
              <a:rPr lang="en-US" dirty="0"/>
              <a:t>CNMI Air and Water Quality Standards</a:t>
            </a:r>
            <a:br>
              <a:rPr lang="en-US" dirty="0"/>
            </a:br>
            <a:endParaRPr lang="en-US" dirty="0"/>
          </a:p>
          <a:p>
            <a:r>
              <a:rPr lang="en-US" dirty="0"/>
              <a:t>Any additional policies, regulations, standards, priorities, and plans approved by NOAA-OCM</a:t>
            </a:r>
            <a:br>
              <a:rPr lang="en-US" dirty="0"/>
            </a:br>
            <a:endParaRPr lang="en-US" dirty="0"/>
          </a:p>
          <a:p>
            <a:endParaRPr lang="en-US" dirty="0"/>
          </a:p>
          <a:p>
            <a:endParaRPr lang="en-US" dirty="0"/>
          </a:p>
          <a:p>
            <a:endParaRPr lang="en-US" dirty="0"/>
          </a:p>
        </p:txBody>
      </p:sp>
      <p:sp>
        <p:nvSpPr>
          <p:cNvPr id="3" name="Title 2"/>
          <p:cNvSpPr>
            <a:spLocks noGrp="1"/>
          </p:cNvSpPr>
          <p:nvPr>
            <p:ph type="title"/>
          </p:nvPr>
        </p:nvSpPr>
        <p:spPr/>
        <p:txBody>
          <a:bodyPr/>
          <a:lstStyle/>
          <a:p>
            <a:r>
              <a:rPr lang="en-US" dirty="0"/>
              <a:t>CNMI Enforceable Policies</a:t>
            </a:r>
          </a:p>
        </p:txBody>
      </p:sp>
    </p:spTree>
    <p:extLst>
      <p:ext uri="{BB962C8B-B14F-4D97-AF65-F5344CB8AC3E}">
        <p14:creationId xmlns:p14="http://schemas.microsoft.com/office/powerpoint/2010/main" val="3777347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gives the CNMI a chance to discuss federal projects with federal agencies.</a:t>
            </a:r>
          </a:p>
          <a:p>
            <a:pPr>
              <a:buNone/>
            </a:pPr>
            <a:endParaRPr lang="en-US" dirty="0"/>
          </a:p>
          <a:p>
            <a:r>
              <a:rPr lang="en-US" dirty="0"/>
              <a:t>It is an opportunity to highlight issues the CNMI has with federal projects and discuss areas of improvement.</a:t>
            </a:r>
          </a:p>
          <a:p>
            <a:pPr>
              <a:buNone/>
            </a:pPr>
            <a:endParaRPr lang="en-US" dirty="0"/>
          </a:p>
          <a:p>
            <a:r>
              <a:rPr lang="en-US" b="1" dirty="0"/>
              <a:t>Note</a:t>
            </a:r>
            <a:r>
              <a:rPr lang="en-US" dirty="0"/>
              <a:t>: DCRM’s federal consistency contact works </a:t>
            </a:r>
            <a:r>
              <a:rPr lang="en-US" b="1" dirty="0"/>
              <a:t>for the CNMI</a:t>
            </a:r>
            <a:r>
              <a:rPr lang="en-US" dirty="0"/>
              <a:t> and not for a federal agency.</a:t>
            </a:r>
            <a:endParaRPr lang="en-US" b="1" dirty="0"/>
          </a:p>
        </p:txBody>
      </p:sp>
      <p:sp>
        <p:nvSpPr>
          <p:cNvPr id="3" name="Title 2"/>
          <p:cNvSpPr>
            <a:spLocks noGrp="1"/>
          </p:cNvSpPr>
          <p:nvPr>
            <p:ph type="title"/>
          </p:nvPr>
        </p:nvSpPr>
        <p:spPr/>
        <p:txBody>
          <a:bodyPr>
            <a:normAutofit fontScale="90000"/>
          </a:bodyPr>
          <a:lstStyle/>
          <a:p>
            <a:r>
              <a:rPr lang="en-US" dirty="0"/>
              <a:t>Why is Federal Consistency Important?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Federal consistency review occurs for:</a:t>
            </a:r>
          </a:p>
          <a:p>
            <a:pPr>
              <a:buNone/>
            </a:pPr>
            <a:endParaRPr lang="en-US" dirty="0"/>
          </a:p>
          <a:p>
            <a:r>
              <a:rPr lang="en-US" dirty="0"/>
              <a:t>1: </a:t>
            </a:r>
            <a:r>
              <a:rPr lang="en-US" dirty="0">
                <a:solidFill>
                  <a:srgbClr val="00B050"/>
                </a:solidFill>
              </a:rPr>
              <a:t>Federal Activities </a:t>
            </a:r>
            <a:r>
              <a:rPr lang="en-US" dirty="0"/>
              <a:t>- when a federal agency’s own project may affect the coastal zone.</a:t>
            </a:r>
          </a:p>
          <a:p>
            <a:pPr>
              <a:buNone/>
            </a:pPr>
            <a:endParaRPr lang="en-US" dirty="0"/>
          </a:p>
          <a:p>
            <a:r>
              <a:rPr lang="en-US" dirty="0"/>
              <a:t>2: </a:t>
            </a:r>
            <a:r>
              <a:rPr lang="en-US" dirty="0">
                <a:solidFill>
                  <a:srgbClr val="00B050"/>
                </a:solidFill>
              </a:rPr>
              <a:t>Federal Licenses and Permits</a:t>
            </a:r>
            <a:r>
              <a:rPr lang="en-US" dirty="0"/>
              <a:t> - when a federal agency issues a license or permit for a project that may affect the coastal zone.</a:t>
            </a:r>
          </a:p>
          <a:p>
            <a:endParaRPr lang="en-US" dirty="0"/>
          </a:p>
          <a:p>
            <a:r>
              <a:rPr lang="en-US" dirty="0"/>
              <a:t>3) </a:t>
            </a:r>
            <a:r>
              <a:rPr lang="en-US" dirty="0">
                <a:solidFill>
                  <a:srgbClr val="00B050"/>
                </a:solidFill>
              </a:rPr>
              <a:t>Federal Financial Assistance</a:t>
            </a:r>
            <a:r>
              <a:rPr lang="en-US" dirty="0"/>
              <a:t> - when a federal agency provides funding for a project that may affect the coastal zone.</a:t>
            </a:r>
          </a:p>
        </p:txBody>
      </p:sp>
      <p:sp>
        <p:nvSpPr>
          <p:cNvPr id="3" name="Title 2"/>
          <p:cNvSpPr>
            <a:spLocks noGrp="1"/>
          </p:cNvSpPr>
          <p:nvPr>
            <p:ph type="title"/>
          </p:nvPr>
        </p:nvSpPr>
        <p:spPr/>
        <p:txBody>
          <a:bodyPr>
            <a:normAutofit fontScale="90000"/>
          </a:bodyPr>
          <a:lstStyle/>
          <a:p>
            <a:r>
              <a:rPr lang="en-US" dirty="0"/>
              <a:t>When does federal consistency apply?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Identify action and category</a:t>
            </a:r>
            <a:br>
              <a:rPr lang="en-US" dirty="0"/>
            </a:br>
            <a:endParaRPr lang="en-US" dirty="0"/>
          </a:p>
          <a:p>
            <a:r>
              <a:rPr lang="en-US" dirty="0"/>
              <a:t>Public Notice</a:t>
            </a:r>
            <a:br>
              <a:rPr lang="en-US" dirty="0"/>
            </a:br>
            <a:endParaRPr lang="en-US" dirty="0"/>
          </a:p>
          <a:p>
            <a:r>
              <a:rPr lang="en-US" dirty="0"/>
              <a:t>Conduct review</a:t>
            </a:r>
            <a:br>
              <a:rPr lang="en-US" dirty="0"/>
            </a:br>
            <a:endParaRPr lang="en-US" dirty="0"/>
          </a:p>
          <a:p>
            <a:r>
              <a:rPr lang="en-US" dirty="0"/>
              <a:t>Submit determination </a:t>
            </a:r>
          </a:p>
        </p:txBody>
      </p:sp>
      <p:sp>
        <p:nvSpPr>
          <p:cNvPr id="3" name="Title 2"/>
          <p:cNvSpPr>
            <a:spLocks noGrp="1"/>
          </p:cNvSpPr>
          <p:nvPr>
            <p:ph type="title"/>
          </p:nvPr>
        </p:nvSpPr>
        <p:spPr/>
        <p:txBody>
          <a:bodyPr/>
          <a:lstStyle/>
          <a:p>
            <a:r>
              <a:rPr lang="en-US" dirty="0"/>
              <a:t>FC Reviewing Process</a:t>
            </a:r>
          </a:p>
        </p:txBody>
      </p:sp>
    </p:spTree>
    <p:extLst>
      <p:ext uri="{BB962C8B-B14F-4D97-AF65-F5344CB8AC3E}">
        <p14:creationId xmlns:p14="http://schemas.microsoft.com/office/powerpoint/2010/main" val="3406508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670</TotalTime>
  <Words>668</Words>
  <Application>Microsoft Office PowerPoint</Application>
  <PresentationFormat>On-screen Show (4:3)</PresentationFormat>
  <Paragraphs>70</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Lucida Sans Unicode</vt:lpstr>
      <vt:lpstr>Verdana</vt:lpstr>
      <vt:lpstr>Wingdings 2</vt:lpstr>
      <vt:lpstr>Wingdings 3</vt:lpstr>
      <vt:lpstr>Concourse</vt:lpstr>
      <vt:lpstr>Federal Consistency in the CNMI</vt:lpstr>
      <vt:lpstr>Disclaimer</vt:lpstr>
      <vt:lpstr>What is Federal Consistency?</vt:lpstr>
      <vt:lpstr>What is a Coastal Management Program?</vt:lpstr>
      <vt:lpstr>What are enforceable policies?</vt:lpstr>
      <vt:lpstr>CNMI Enforceable Policies</vt:lpstr>
      <vt:lpstr>Why is Federal Consistency Important?</vt:lpstr>
      <vt:lpstr>When does federal consistency apply?</vt:lpstr>
      <vt:lpstr>FC Reviewing Process</vt:lpstr>
      <vt:lpstr>NEPA vs. CZMA review</vt:lpstr>
      <vt:lpstr>Listed Federal Actions </vt:lpstr>
      <vt:lpstr>What are examples of Federal Consistency in the CNMI?</vt:lpstr>
      <vt:lpstr>Where can I find out more about Federal Consistency?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Consistency in the CNMI</dc:title>
  <dc:creator>megan jungwi</dc:creator>
  <cp:lastModifiedBy>Arthur Charfauros</cp:lastModifiedBy>
  <cp:revision>28</cp:revision>
  <dcterms:created xsi:type="dcterms:W3CDTF">2015-09-16T05:51:37Z</dcterms:created>
  <dcterms:modified xsi:type="dcterms:W3CDTF">2020-09-21T21:40:59Z</dcterms:modified>
</cp:coreProperties>
</file>