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58" r:id="rId5"/>
    <p:sldId id="264" r:id="rId6"/>
    <p:sldId id="261" r:id="rId7"/>
    <p:sldId id="259" r:id="rId8"/>
    <p:sldId id="262" r:id="rId9"/>
    <p:sldId id="260"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5" d="100"/>
          <a:sy n="75" d="100"/>
        </p:scale>
        <p:origin x="-1014" y="-7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A2B7006-1682-44D5-85BE-FAFA2547EF5E}" type="datetimeFigureOut">
              <a:rPr lang="en-US" smtClean="0"/>
              <a:pPr/>
              <a:t>9/17/2015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E3003FD-CDED-48C3-9010-5519A60FFC2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B7006-1682-44D5-85BE-FAFA2547EF5E}" type="datetimeFigureOut">
              <a:rPr lang="en-US" smtClean="0"/>
              <a:pPr/>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3003FD-CDED-48C3-9010-5519A60FFC2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B7006-1682-44D5-85BE-FAFA2547EF5E}" type="datetimeFigureOut">
              <a:rPr lang="en-US" smtClean="0"/>
              <a:pPr/>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3003FD-CDED-48C3-9010-5519A60FFC2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2B7006-1682-44D5-85BE-FAFA2547EF5E}" type="datetimeFigureOut">
              <a:rPr lang="en-US" smtClean="0"/>
              <a:pPr/>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3003FD-CDED-48C3-9010-5519A60FFC2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A2B7006-1682-44D5-85BE-FAFA2547EF5E}" type="datetimeFigureOut">
              <a:rPr lang="en-US" smtClean="0"/>
              <a:pPr/>
              <a:t>9/17/2015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E3003FD-CDED-48C3-9010-5519A60FFC2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A2B7006-1682-44D5-85BE-FAFA2547EF5E}" type="datetimeFigureOut">
              <a:rPr lang="en-US" smtClean="0"/>
              <a:pPr/>
              <a:t>9/17/2015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3003FD-CDED-48C3-9010-5519A60FFC2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A2B7006-1682-44D5-85BE-FAFA2547EF5E}" type="datetimeFigureOut">
              <a:rPr lang="en-US" smtClean="0"/>
              <a:pPr/>
              <a:t>9/17/2015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E3003FD-CDED-48C3-9010-5519A60FFC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A2B7006-1682-44D5-85BE-FAFA2547EF5E}" type="datetimeFigureOut">
              <a:rPr lang="en-US" smtClean="0"/>
              <a:pPr/>
              <a:t>9/17/2015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E3003FD-CDED-48C3-9010-5519A60FFC2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A2B7006-1682-44D5-85BE-FAFA2547EF5E}" type="datetimeFigureOut">
              <a:rPr lang="en-US" smtClean="0"/>
              <a:pPr/>
              <a:t>9/17/2015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E3003FD-CDED-48C3-9010-5519A60FFC2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A2B7006-1682-44D5-85BE-FAFA2547EF5E}" type="datetimeFigureOut">
              <a:rPr lang="en-US" smtClean="0"/>
              <a:pPr/>
              <a:t>9/17/2015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E3003FD-CDED-48C3-9010-5519A60FFC2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A2B7006-1682-44D5-85BE-FAFA2547EF5E}" type="datetimeFigureOut">
              <a:rPr lang="en-US" smtClean="0"/>
              <a:pPr/>
              <a:t>9/17/2015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E3003FD-CDED-48C3-9010-5519A60FFC2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B7006-1682-44D5-85BE-FAFA2547EF5E}" type="datetimeFigureOut">
              <a:rPr lang="en-US" smtClean="0"/>
              <a:pPr/>
              <a:t>9/17/2015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E3003FD-CDED-48C3-9010-5519A60FFC2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megan.jungwi@crm.gov.m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law.cornell.edu/uscode/text/16/1451" TargetMode="External"/><Relationship Id="rId2" Type="http://schemas.openxmlformats.org/officeDocument/2006/relationships/hyperlink" Target="http://www.law.cornell.edu/cfr/text/15/part-930" TargetMode="External"/><Relationship Id="rId1" Type="http://schemas.openxmlformats.org/officeDocument/2006/relationships/slideLayout" Target="../slideLayouts/slideLayout2.xml"/><Relationship Id="rId4" Type="http://schemas.openxmlformats.org/officeDocument/2006/relationships/hyperlink" Target="email:megan.jungwi@crm.gov.mp"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coast.noaa.gov/czm/consistency/"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coast.noaa.gov/?redirect=301ocm" TargetMode="External"/><Relationship Id="rId2" Type="http://schemas.openxmlformats.org/officeDocument/2006/relationships/hyperlink" Target="http://crm.gov.m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email:%20megan.jungwi@crm.gov.mp"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email:%20megan.jungwi@crm.gov.m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megan.jungwi@crm.gov.m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Federal Consistency in the CNMI</a:t>
            </a:r>
            <a:endParaRPr lang="en-US" dirty="0"/>
          </a:p>
        </p:txBody>
      </p:sp>
      <p:sp>
        <p:nvSpPr>
          <p:cNvPr id="3" name="Subtitle 2"/>
          <p:cNvSpPr>
            <a:spLocks noGrp="1"/>
          </p:cNvSpPr>
          <p:nvPr>
            <p:ph type="subTitle" idx="1"/>
          </p:nvPr>
        </p:nvSpPr>
        <p:spPr/>
        <p:txBody>
          <a:bodyPr/>
          <a:lstStyle/>
          <a:p>
            <a:r>
              <a:rPr lang="en-US" dirty="0" smtClean="0"/>
              <a:t>Updated Sept 2015</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Please see our Procedures Guide for Achieving Federal Consistency with the CNMI Coastal Management </a:t>
            </a:r>
            <a:r>
              <a:rPr lang="en-US" dirty="0" smtClean="0"/>
              <a:t>Program (</a:t>
            </a:r>
            <a:r>
              <a:rPr lang="en-US" i="1" dirty="0" smtClean="0"/>
              <a:t>coming soon!</a:t>
            </a:r>
            <a:r>
              <a:rPr lang="en-US" dirty="0" smtClean="0"/>
              <a:t>)</a:t>
            </a:r>
            <a:endParaRPr lang="en-US" dirty="0" smtClean="0"/>
          </a:p>
          <a:p>
            <a:endParaRPr lang="en-US" dirty="0" smtClean="0"/>
          </a:p>
          <a:p>
            <a:r>
              <a:rPr lang="en-US" dirty="0" smtClean="0"/>
              <a:t>Or, Contact our Federal Consistency Specialist</a:t>
            </a:r>
          </a:p>
          <a:p>
            <a:pPr lvl="1"/>
            <a:r>
              <a:rPr lang="en-US" dirty="0" smtClean="0">
                <a:hlinkClick r:id="rId2"/>
              </a:rPr>
              <a:t>megan.jungwi@crm.gov.mp</a:t>
            </a:r>
            <a:endParaRPr lang="en-US" dirty="0" smtClean="0"/>
          </a:p>
          <a:p>
            <a:endParaRPr lang="en-US" dirty="0"/>
          </a:p>
        </p:txBody>
      </p:sp>
      <p:sp>
        <p:nvSpPr>
          <p:cNvPr id="3" name="Title 2"/>
          <p:cNvSpPr>
            <a:spLocks noGrp="1"/>
          </p:cNvSpPr>
          <p:nvPr>
            <p:ph type="title"/>
          </p:nvPr>
        </p:nvSpPr>
        <p:spPr/>
        <p:txBody>
          <a:bodyPr>
            <a:normAutofit fontScale="90000"/>
          </a:bodyPr>
          <a:lstStyle/>
          <a:p>
            <a:r>
              <a:rPr lang="en-US" dirty="0" smtClean="0"/>
              <a:t>Where can I find out more about Federal Consistency?</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This PowerPoint is meant to be an introduction to Federal Consistency and not offer official guidance</a:t>
            </a:r>
          </a:p>
          <a:p>
            <a:endParaRPr lang="en-US" dirty="0" smtClean="0"/>
          </a:p>
          <a:p>
            <a:r>
              <a:rPr lang="en-US" dirty="0" smtClean="0"/>
              <a:t>It should not be relied upon as a substitute for the federal regulations applicable to federal consistency review</a:t>
            </a:r>
          </a:p>
          <a:p>
            <a:endParaRPr lang="en-US" dirty="0" smtClean="0"/>
          </a:p>
          <a:p>
            <a:r>
              <a:rPr lang="en-US" dirty="0" smtClean="0"/>
              <a:t>Please refer to the </a:t>
            </a:r>
            <a:r>
              <a:rPr lang="en-US" u="sng" dirty="0" smtClean="0">
                <a:hlinkClick r:id="rId2"/>
              </a:rPr>
              <a:t>CZMA Federal Consistency </a:t>
            </a:r>
            <a:r>
              <a:rPr lang="en-US" u="sng" dirty="0" smtClean="0">
                <a:hlinkClick r:id="rId2"/>
              </a:rPr>
              <a:t>regulations</a:t>
            </a:r>
            <a:r>
              <a:rPr lang="en-US" u="sng" dirty="0" smtClean="0"/>
              <a:t> </a:t>
            </a:r>
            <a:r>
              <a:rPr lang="en-US" dirty="0" smtClean="0"/>
              <a:t>and the </a:t>
            </a:r>
            <a:r>
              <a:rPr lang="en-US" u="sng" dirty="0" smtClean="0">
                <a:hlinkClick r:id="rId3"/>
              </a:rPr>
              <a:t>Coastal Zone Management Act, 16 U.S.C. §</a:t>
            </a:r>
            <a:r>
              <a:rPr lang="en-US" u="sng" dirty="0" smtClean="0">
                <a:hlinkClick r:id="rId3"/>
              </a:rPr>
              <a:t>1451</a:t>
            </a:r>
            <a:r>
              <a:rPr lang="en-US" dirty="0" smtClean="0"/>
              <a:t> for legal authority</a:t>
            </a:r>
          </a:p>
          <a:p>
            <a:endParaRPr lang="en-US" u="sng" dirty="0" smtClean="0"/>
          </a:p>
          <a:p>
            <a:r>
              <a:rPr lang="en-US" dirty="0" smtClean="0">
                <a:hlinkClick r:id="rId4"/>
              </a:rPr>
              <a:t>Contact DCRM </a:t>
            </a:r>
            <a:r>
              <a:rPr lang="en-US" dirty="0" smtClean="0"/>
              <a:t>for more information</a:t>
            </a:r>
          </a:p>
          <a:p>
            <a:endParaRPr lang="en-US" dirty="0"/>
          </a:p>
        </p:txBody>
      </p:sp>
      <p:sp>
        <p:nvSpPr>
          <p:cNvPr id="3" name="Title 2"/>
          <p:cNvSpPr>
            <a:spLocks noGrp="1"/>
          </p:cNvSpPr>
          <p:nvPr>
            <p:ph type="title"/>
          </p:nvPr>
        </p:nvSpPr>
        <p:spPr/>
        <p:txBody>
          <a:bodyPr/>
          <a:lstStyle/>
          <a:p>
            <a:r>
              <a:rPr lang="en-US" dirty="0" smtClean="0"/>
              <a:t>Disclaimer</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 provision of the </a:t>
            </a:r>
            <a:r>
              <a:rPr lang="en-US" dirty="0" smtClean="0">
                <a:hlinkClick r:id="rId2"/>
              </a:rPr>
              <a:t>Coastal Zone Management Act (CZMA)</a:t>
            </a:r>
            <a:r>
              <a:rPr lang="en-US" dirty="0" smtClean="0"/>
              <a:t> which gives states a voice in federal agency decision making</a:t>
            </a:r>
          </a:p>
          <a:p>
            <a:pPr>
              <a:buNone/>
            </a:pPr>
            <a:endParaRPr lang="en-US" dirty="0" smtClean="0"/>
          </a:p>
          <a:p>
            <a:r>
              <a:rPr lang="en-US" dirty="0" smtClean="0"/>
              <a:t>The CZMA says any federal action, which will affect any land or water use or natural resource in the CNMI’s coastal zone, must comply with the enforceable policies of the CNMI’s coastal management program</a:t>
            </a:r>
          </a:p>
          <a:p>
            <a:endParaRPr lang="en-US" dirty="0" smtClean="0"/>
          </a:p>
          <a:p>
            <a:endParaRPr lang="en-US" dirty="0" smtClean="0"/>
          </a:p>
          <a:p>
            <a:endParaRPr lang="en-US" dirty="0" smtClean="0">
              <a:solidFill>
                <a:schemeClr val="bg2">
                  <a:lumMod val="50000"/>
                </a:schemeClr>
              </a:solidFill>
            </a:endParaRPr>
          </a:p>
          <a:p>
            <a:endParaRPr lang="en-US" dirty="0"/>
          </a:p>
        </p:txBody>
      </p:sp>
      <p:sp>
        <p:nvSpPr>
          <p:cNvPr id="3" name="Title 2"/>
          <p:cNvSpPr>
            <a:spLocks noGrp="1"/>
          </p:cNvSpPr>
          <p:nvPr>
            <p:ph type="title"/>
          </p:nvPr>
        </p:nvSpPr>
        <p:spPr/>
        <p:txBody>
          <a:bodyPr/>
          <a:lstStyle/>
          <a:p>
            <a:r>
              <a:rPr lang="en-US" dirty="0" smtClean="0"/>
              <a:t>What is Federal Consistency?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The </a:t>
            </a:r>
            <a:r>
              <a:rPr lang="en-US" dirty="0" smtClean="0">
                <a:hlinkClick r:id="rId2"/>
              </a:rPr>
              <a:t>Division of Coastal Resources Management (DCRM) </a:t>
            </a:r>
            <a:r>
              <a:rPr lang="en-US" dirty="0" smtClean="0"/>
              <a:t>oversees the CNMI’s Coastal Management Program</a:t>
            </a:r>
          </a:p>
          <a:p>
            <a:endParaRPr lang="en-US" dirty="0" smtClean="0"/>
          </a:p>
          <a:p>
            <a:r>
              <a:rPr lang="en-US" dirty="0" smtClean="0"/>
              <a:t>The Coastal Management Program is approved by </a:t>
            </a:r>
            <a:r>
              <a:rPr lang="en-US" dirty="0" smtClean="0">
                <a:hlinkClick r:id="rId3"/>
              </a:rPr>
              <a:t>NOAA</a:t>
            </a:r>
            <a:endParaRPr lang="en-US" dirty="0" smtClean="0"/>
          </a:p>
          <a:p>
            <a:endParaRPr lang="en-US" dirty="0" smtClean="0"/>
          </a:p>
          <a:p>
            <a:r>
              <a:rPr lang="en-US" dirty="0" smtClean="0"/>
              <a:t>The goal of the Coastal Management Program is to balance development and conservation in the CNMI in the most sustainable manner possible</a:t>
            </a:r>
            <a:endParaRPr lang="en-US" dirty="0"/>
          </a:p>
        </p:txBody>
      </p:sp>
      <p:sp>
        <p:nvSpPr>
          <p:cNvPr id="3" name="Title 2"/>
          <p:cNvSpPr>
            <a:spLocks noGrp="1"/>
          </p:cNvSpPr>
          <p:nvPr>
            <p:ph type="title"/>
          </p:nvPr>
        </p:nvSpPr>
        <p:spPr/>
        <p:txBody>
          <a:bodyPr>
            <a:normAutofit fontScale="90000"/>
          </a:bodyPr>
          <a:lstStyle/>
          <a:p>
            <a:r>
              <a:rPr lang="en-US" dirty="0" smtClean="0"/>
              <a:t>What is a Coastal Management Program?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CNMI has several laws pertaining to coastal management, conservation, and sustainable development</a:t>
            </a:r>
          </a:p>
          <a:p>
            <a:endParaRPr lang="en-US" dirty="0" smtClean="0"/>
          </a:p>
          <a:p>
            <a:r>
              <a:rPr lang="en-US" dirty="0" smtClean="0"/>
              <a:t>NOAA approves some of these laws to be part of the Coastal Management Program</a:t>
            </a:r>
          </a:p>
          <a:p>
            <a:endParaRPr lang="en-US" dirty="0" smtClean="0"/>
          </a:p>
          <a:p>
            <a:r>
              <a:rPr lang="en-US" dirty="0" smtClean="0"/>
              <a:t>Please </a:t>
            </a:r>
            <a:r>
              <a:rPr lang="en-US" dirty="0" smtClean="0">
                <a:hlinkClick r:id="rId2"/>
              </a:rPr>
              <a:t>contact DCRM</a:t>
            </a:r>
            <a:r>
              <a:rPr lang="en-US" dirty="0" smtClean="0"/>
              <a:t> for the current list of enforceable policies</a:t>
            </a:r>
          </a:p>
          <a:p>
            <a:endParaRPr lang="en-US" dirty="0" smtClean="0"/>
          </a:p>
          <a:p>
            <a:endParaRPr lang="en-US" dirty="0"/>
          </a:p>
        </p:txBody>
      </p:sp>
      <p:sp>
        <p:nvSpPr>
          <p:cNvPr id="3" name="Title 2"/>
          <p:cNvSpPr>
            <a:spLocks noGrp="1"/>
          </p:cNvSpPr>
          <p:nvPr>
            <p:ph type="title"/>
          </p:nvPr>
        </p:nvSpPr>
        <p:spPr/>
        <p:txBody>
          <a:bodyPr/>
          <a:lstStyle/>
          <a:p>
            <a:r>
              <a:rPr lang="en-US" dirty="0" smtClean="0"/>
              <a:t>What are enforceable policies?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It gives the CNMI a chance to discuss federal projects with federal agencies</a:t>
            </a:r>
          </a:p>
          <a:p>
            <a:pPr>
              <a:buNone/>
            </a:pPr>
            <a:endParaRPr lang="en-US" dirty="0" smtClean="0"/>
          </a:p>
          <a:p>
            <a:r>
              <a:rPr lang="en-US" dirty="0" smtClean="0"/>
              <a:t>It is an opportunity to highlight issues the CNMI has with federal projects and discuss areas of improvement</a:t>
            </a:r>
          </a:p>
          <a:p>
            <a:pPr>
              <a:buNone/>
            </a:pPr>
            <a:endParaRPr lang="en-US" dirty="0" smtClean="0"/>
          </a:p>
          <a:p>
            <a:r>
              <a:rPr lang="en-US" b="1" dirty="0" smtClean="0"/>
              <a:t>Note</a:t>
            </a:r>
            <a:r>
              <a:rPr lang="en-US" dirty="0" smtClean="0"/>
              <a:t>: DCRM’s federal consistency specialist works </a:t>
            </a:r>
            <a:r>
              <a:rPr lang="en-US" b="1" dirty="0" smtClean="0"/>
              <a:t>for the CNMI</a:t>
            </a:r>
            <a:r>
              <a:rPr lang="en-US" dirty="0" smtClean="0"/>
              <a:t> and not for a federal agency</a:t>
            </a:r>
            <a:endParaRPr lang="en-US" b="1" dirty="0"/>
          </a:p>
        </p:txBody>
      </p:sp>
      <p:sp>
        <p:nvSpPr>
          <p:cNvPr id="3" name="Title 2"/>
          <p:cNvSpPr>
            <a:spLocks noGrp="1"/>
          </p:cNvSpPr>
          <p:nvPr>
            <p:ph type="title"/>
          </p:nvPr>
        </p:nvSpPr>
        <p:spPr/>
        <p:txBody>
          <a:bodyPr>
            <a:normAutofit fontScale="90000"/>
          </a:bodyPr>
          <a:lstStyle/>
          <a:p>
            <a:r>
              <a:rPr lang="en-US" dirty="0" smtClean="0"/>
              <a:t>Why is Federal Consistency Important?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Federal consistency review occurs for:</a:t>
            </a:r>
          </a:p>
          <a:p>
            <a:pPr>
              <a:buNone/>
            </a:pPr>
            <a:endParaRPr lang="en-US" dirty="0" smtClean="0"/>
          </a:p>
          <a:p>
            <a:r>
              <a:rPr lang="en-US" dirty="0" smtClean="0"/>
              <a:t>1: </a:t>
            </a:r>
            <a:r>
              <a:rPr lang="en-US" dirty="0" smtClean="0">
                <a:solidFill>
                  <a:srgbClr val="00B050"/>
                </a:solidFill>
              </a:rPr>
              <a:t>Federal Actions </a:t>
            </a:r>
            <a:r>
              <a:rPr lang="en-US" dirty="0" smtClean="0"/>
              <a:t>(when a federal agency is affecting the coastal zone)</a:t>
            </a:r>
          </a:p>
          <a:p>
            <a:pPr>
              <a:buNone/>
            </a:pPr>
            <a:endParaRPr lang="en-US" dirty="0" smtClean="0"/>
          </a:p>
          <a:p>
            <a:r>
              <a:rPr lang="en-US" dirty="0" smtClean="0"/>
              <a:t>2: </a:t>
            </a:r>
            <a:r>
              <a:rPr lang="en-US" dirty="0" smtClean="0">
                <a:solidFill>
                  <a:srgbClr val="00B050"/>
                </a:solidFill>
              </a:rPr>
              <a:t>Federal license and permits </a:t>
            </a:r>
            <a:r>
              <a:rPr lang="en-US" dirty="0" smtClean="0"/>
              <a:t>(in general, only for </a:t>
            </a:r>
            <a:r>
              <a:rPr lang="en-US" i="1" dirty="0" smtClean="0"/>
              <a:t>listed</a:t>
            </a:r>
            <a:r>
              <a:rPr lang="en-US" dirty="0" smtClean="0"/>
              <a:t> activities, please </a:t>
            </a:r>
            <a:r>
              <a:rPr lang="en-US" dirty="0" smtClean="0">
                <a:hlinkClick r:id="rId2"/>
              </a:rPr>
              <a:t>contact DCRM</a:t>
            </a:r>
            <a:r>
              <a:rPr lang="en-US" dirty="0" smtClean="0"/>
              <a:t> </a:t>
            </a:r>
            <a:r>
              <a:rPr lang="en-US" dirty="0" smtClean="0"/>
              <a:t>for list)</a:t>
            </a:r>
          </a:p>
          <a:p>
            <a:endParaRPr lang="en-US" dirty="0" smtClean="0"/>
          </a:p>
          <a:p>
            <a:r>
              <a:rPr lang="en-US" dirty="0" smtClean="0"/>
              <a:t>3) </a:t>
            </a:r>
            <a:r>
              <a:rPr lang="en-US" dirty="0" smtClean="0">
                <a:solidFill>
                  <a:srgbClr val="00B050"/>
                </a:solidFill>
              </a:rPr>
              <a:t>Federal assistance</a:t>
            </a:r>
            <a:r>
              <a:rPr lang="en-US" dirty="0" smtClean="0"/>
              <a:t> (there are currently no assistance activities </a:t>
            </a:r>
            <a:r>
              <a:rPr lang="en-US" i="1" dirty="0" smtClean="0"/>
              <a:t>listed</a:t>
            </a:r>
            <a:r>
              <a:rPr lang="en-US" dirty="0" smtClean="0"/>
              <a:t> for the CNMI, please </a:t>
            </a:r>
            <a:r>
              <a:rPr lang="en-US" dirty="0" smtClean="0">
                <a:hlinkClick r:id="rId2"/>
              </a:rPr>
              <a:t>contact DCRM</a:t>
            </a:r>
            <a:r>
              <a:rPr lang="en-US" dirty="0" smtClean="0"/>
              <a:t> for more info)</a:t>
            </a:r>
            <a:endParaRPr lang="en-US" dirty="0"/>
          </a:p>
        </p:txBody>
      </p:sp>
      <p:sp>
        <p:nvSpPr>
          <p:cNvPr id="3" name="Title 2"/>
          <p:cNvSpPr>
            <a:spLocks noGrp="1"/>
          </p:cNvSpPr>
          <p:nvPr>
            <p:ph type="title"/>
          </p:nvPr>
        </p:nvSpPr>
        <p:spPr/>
        <p:txBody>
          <a:bodyPr>
            <a:normAutofit fontScale="90000"/>
          </a:bodyPr>
          <a:lstStyle/>
          <a:p>
            <a:r>
              <a:rPr lang="en-US" dirty="0" smtClean="0"/>
              <a:t>When does federal consistency apply?</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What are examples of Federal Consistency in the CNMI?</a:t>
            </a:r>
            <a:endParaRPr lang="en-US" dirty="0"/>
          </a:p>
        </p:txBody>
      </p:sp>
      <p:pic>
        <p:nvPicPr>
          <p:cNvPr id="4" name="Picture 2"/>
          <p:cNvPicPr>
            <a:picLocks noGrp="1" noChangeAspect="1" noChangeArrowheads="1"/>
          </p:cNvPicPr>
          <p:nvPr>
            <p:ph idx="1"/>
          </p:nvPr>
        </p:nvPicPr>
        <p:blipFill>
          <a:blip r:embed="rId2"/>
          <a:srcRect/>
          <a:stretch>
            <a:fillRect/>
          </a:stretch>
        </p:blipFill>
        <p:spPr bwMode="auto">
          <a:xfrm>
            <a:off x="457200" y="1600200"/>
            <a:ext cx="8229600" cy="1452794"/>
          </a:xfrm>
          <a:prstGeom prst="rect">
            <a:avLst/>
          </a:prstGeom>
          <a:noFill/>
          <a:ln w="9525">
            <a:noFill/>
            <a:miter lim="800000"/>
            <a:headEnd/>
            <a:tailEnd/>
          </a:ln>
          <a:effectLst/>
        </p:spPr>
      </p:pic>
      <p:pic>
        <p:nvPicPr>
          <p:cNvPr id="5" name="Picture 4"/>
          <p:cNvPicPr>
            <a:picLocks noChangeAspect="1" noChangeArrowheads="1"/>
          </p:cNvPicPr>
          <p:nvPr/>
        </p:nvPicPr>
        <p:blipFill>
          <a:blip r:embed="rId3"/>
          <a:srcRect/>
          <a:stretch>
            <a:fillRect/>
          </a:stretch>
        </p:blipFill>
        <p:spPr bwMode="auto">
          <a:xfrm>
            <a:off x="4648200" y="3276600"/>
            <a:ext cx="4259630" cy="1752600"/>
          </a:xfrm>
          <a:prstGeom prst="rect">
            <a:avLst/>
          </a:prstGeom>
          <a:noFill/>
          <a:ln w="9525">
            <a:noFill/>
            <a:miter lim="800000"/>
            <a:headEnd/>
            <a:tailEnd/>
          </a:ln>
          <a:effectLst/>
        </p:spPr>
      </p:pic>
      <p:sp>
        <p:nvSpPr>
          <p:cNvPr id="6" name="TextBox 5"/>
          <p:cNvSpPr txBox="1"/>
          <p:nvPr/>
        </p:nvSpPr>
        <p:spPr>
          <a:xfrm>
            <a:off x="381000" y="3429000"/>
            <a:ext cx="4191000" cy="2308324"/>
          </a:xfrm>
          <a:prstGeom prst="rect">
            <a:avLst/>
          </a:prstGeom>
          <a:noFill/>
        </p:spPr>
        <p:txBody>
          <a:bodyPr wrap="square" rtlCol="0">
            <a:spAutoFit/>
          </a:bodyPr>
          <a:lstStyle/>
          <a:p>
            <a:pPr>
              <a:buFont typeface="Arial" pitchFamily="34" charset="0"/>
              <a:buChar char="•"/>
            </a:pPr>
            <a:r>
              <a:rPr lang="en-US" dirty="0" smtClean="0"/>
              <a:t>DCRM regularly checks federal agency actions to ensure they are consistent with the CNMI’s Coastal Management Program</a:t>
            </a:r>
          </a:p>
          <a:p>
            <a:endParaRPr lang="en-US" dirty="0" smtClean="0"/>
          </a:p>
          <a:p>
            <a:pPr>
              <a:buFont typeface="Arial" pitchFamily="34" charset="0"/>
              <a:buChar char="•"/>
            </a:pPr>
            <a:r>
              <a:rPr lang="en-US" dirty="0" smtClean="0"/>
              <a:t>Recently, DCRM discussed the MITT with the Department of Defense to ensure its compliance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Please see our Procedures Guide for Achieving Federal Consistency with the CNMI Coastal Management </a:t>
            </a:r>
            <a:r>
              <a:rPr lang="en-US" dirty="0" smtClean="0"/>
              <a:t>Program (</a:t>
            </a:r>
            <a:r>
              <a:rPr lang="en-US" i="1" dirty="0" smtClean="0"/>
              <a:t>coming soon!</a:t>
            </a:r>
            <a:r>
              <a:rPr lang="en-US" dirty="0" smtClean="0"/>
              <a:t>)</a:t>
            </a:r>
            <a:endParaRPr lang="en-US" dirty="0" smtClean="0"/>
          </a:p>
          <a:p>
            <a:endParaRPr lang="en-US" dirty="0" smtClean="0"/>
          </a:p>
          <a:p>
            <a:r>
              <a:rPr lang="en-US" dirty="0" smtClean="0"/>
              <a:t>Or, Contact our Federal Consistency Specialist</a:t>
            </a:r>
          </a:p>
          <a:p>
            <a:pPr lvl="1"/>
            <a:r>
              <a:rPr lang="en-US" dirty="0" smtClean="0">
                <a:hlinkClick r:id="rId2"/>
              </a:rPr>
              <a:t>megan.jungwi@crm.gov.mp</a:t>
            </a:r>
            <a:endParaRPr lang="en-US" dirty="0" smtClean="0"/>
          </a:p>
          <a:p>
            <a:pPr lvl="1"/>
            <a:endParaRPr lang="en-US" b="1" dirty="0" smtClean="0"/>
          </a:p>
        </p:txBody>
      </p:sp>
      <p:sp>
        <p:nvSpPr>
          <p:cNvPr id="3" name="Title 2"/>
          <p:cNvSpPr>
            <a:spLocks noGrp="1"/>
          </p:cNvSpPr>
          <p:nvPr>
            <p:ph type="title"/>
          </p:nvPr>
        </p:nvSpPr>
        <p:spPr/>
        <p:txBody>
          <a:bodyPr>
            <a:normAutofit fontScale="90000"/>
          </a:bodyPr>
          <a:lstStyle/>
          <a:p>
            <a:r>
              <a:rPr lang="en-US" dirty="0" smtClean="0"/>
              <a:t>Do I need to apply for Federal Consistency?</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63</TotalTime>
  <Words>468</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Federal Consistency in the CNMI</vt:lpstr>
      <vt:lpstr>Disclaimer</vt:lpstr>
      <vt:lpstr>What is Federal Consistency?</vt:lpstr>
      <vt:lpstr>What is a Coastal Management Program?</vt:lpstr>
      <vt:lpstr>What are enforceable policies?</vt:lpstr>
      <vt:lpstr>Why is Federal Consistency Important?</vt:lpstr>
      <vt:lpstr>When does federal consistency apply?</vt:lpstr>
      <vt:lpstr>What are examples of Federal Consistency in the CNMI?</vt:lpstr>
      <vt:lpstr>Do I need to apply for Federal Consistency?</vt:lpstr>
      <vt:lpstr>Where can I find out more about Federal Consistency?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Consistency in the CNMI</dc:title>
  <dc:creator>megan jungwi</dc:creator>
  <cp:lastModifiedBy>megan jungwi</cp:lastModifiedBy>
  <cp:revision>8</cp:revision>
  <dcterms:created xsi:type="dcterms:W3CDTF">2015-09-16T05:51:37Z</dcterms:created>
  <dcterms:modified xsi:type="dcterms:W3CDTF">2015-09-16T23:00:13Z</dcterms:modified>
</cp:coreProperties>
</file>