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26"/>
  </p:notesMasterIdLst>
  <p:sldIdLst>
    <p:sldId id="410" r:id="rId3"/>
    <p:sldId id="408" r:id="rId4"/>
    <p:sldId id="411" r:id="rId5"/>
    <p:sldId id="417" r:id="rId6"/>
    <p:sldId id="418" r:id="rId7"/>
    <p:sldId id="419" r:id="rId8"/>
    <p:sldId id="420" r:id="rId9"/>
    <p:sldId id="421" r:id="rId10"/>
    <p:sldId id="422" r:id="rId11"/>
    <p:sldId id="424" r:id="rId12"/>
    <p:sldId id="446" r:id="rId13"/>
    <p:sldId id="448" r:id="rId14"/>
    <p:sldId id="447" r:id="rId15"/>
    <p:sldId id="445" r:id="rId16"/>
    <p:sldId id="423" r:id="rId17"/>
    <p:sldId id="426" r:id="rId18"/>
    <p:sldId id="427" r:id="rId19"/>
    <p:sldId id="430" r:id="rId20"/>
    <p:sldId id="428" r:id="rId21"/>
    <p:sldId id="429" r:id="rId22"/>
    <p:sldId id="425" r:id="rId23"/>
    <p:sldId id="414" r:id="rId24"/>
    <p:sldId id="41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2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B9BD5"/>
    <a:srgbClr val="C00000"/>
    <a:srgbClr val="000000"/>
    <a:srgbClr val="92D050"/>
    <a:srgbClr val="4C581F"/>
    <a:srgbClr val="1F2522"/>
    <a:srgbClr val="374A16"/>
    <a:srgbClr val="040602"/>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84573" autoAdjust="0"/>
  </p:normalViewPr>
  <p:slideViewPr>
    <p:cSldViewPr>
      <p:cViewPr varScale="1">
        <p:scale>
          <a:sx n="98" d="100"/>
          <a:sy n="98" d="100"/>
        </p:scale>
        <p:origin x="318" y="90"/>
      </p:cViewPr>
      <p:guideLst>
        <p:guide orient="horz" pos="2160"/>
        <p:guide pos="32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EFF554-DA2C-4793-9B34-F389E51FEABD}" type="datetimeFigureOut">
              <a:rPr lang="en-US" smtClean="0"/>
              <a:t>23-Feb-21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82AD50-D881-4C01-817B-C6F5F93976DE}" type="slidenum">
              <a:rPr lang="en-US" smtClean="0"/>
              <a:t>‹#›</a:t>
            </a:fld>
            <a:endParaRPr lang="en-US"/>
          </a:p>
        </p:txBody>
      </p:sp>
    </p:spTree>
    <p:extLst>
      <p:ext uri="{BB962C8B-B14F-4D97-AF65-F5344CB8AC3E}">
        <p14:creationId xmlns:p14="http://schemas.microsoft.com/office/powerpoint/2010/main" val="4169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B5378-989C-4D0E-B5B7-14BD7A7B0C63}" type="slidenum">
              <a:rPr lang="en-US" smtClean="0"/>
              <a:t>1</a:t>
            </a:fld>
            <a:endParaRPr lang="en-US"/>
          </a:p>
        </p:txBody>
      </p:sp>
    </p:spTree>
    <p:extLst>
      <p:ext uri="{BB962C8B-B14F-4D97-AF65-F5344CB8AC3E}">
        <p14:creationId xmlns:p14="http://schemas.microsoft.com/office/powerpoint/2010/main" val="2005908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F82AD50-D881-4C01-817B-C6F5F93976DE}" type="slidenum">
              <a:rPr lang="en-US" smtClean="0"/>
              <a:t>10</a:t>
            </a:fld>
            <a:endParaRPr lang="en-US"/>
          </a:p>
        </p:txBody>
      </p:sp>
    </p:spTree>
    <p:extLst>
      <p:ext uri="{BB962C8B-B14F-4D97-AF65-F5344CB8AC3E}">
        <p14:creationId xmlns:p14="http://schemas.microsoft.com/office/powerpoint/2010/main" val="1591423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presenters</a:t>
            </a:r>
            <a:endParaRPr lang="en-US" dirty="0"/>
          </a:p>
        </p:txBody>
      </p:sp>
      <p:sp>
        <p:nvSpPr>
          <p:cNvPr id="4" name="Slide Number Placeholder 3"/>
          <p:cNvSpPr>
            <a:spLocks noGrp="1"/>
          </p:cNvSpPr>
          <p:nvPr>
            <p:ph type="sldNum" sz="quarter" idx="10"/>
          </p:nvPr>
        </p:nvSpPr>
        <p:spPr/>
        <p:txBody>
          <a:bodyPr/>
          <a:lstStyle/>
          <a:p>
            <a:fld id="{3F82AD50-D881-4C01-817B-C6F5F93976DE}" type="slidenum">
              <a:rPr lang="en-US" smtClean="0"/>
              <a:t>15</a:t>
            </a:fld>
            <a:endParaRPr lang="en-US"/>
          </a:p>
        </p:txBody>
      </p:sp>
    </p:spTree>
    <p:extLst>
      <p:ext uri="{BB962C8B-B14F-4D97-AF65-F5344CB8AC3E}">
        <p14:creationId xmlns:p14="http://schemas.microsoft.com/office/powerpoint/2010/main" val="2324084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presenters</a:t>
            </a:r>
            <a:endParaRPr lang="en-US" dirty="0"/>
          </a:p>
        </p:txBody>
      </p:sp>
      <p:sp>
        <p:nvSpPr>
          <p:cNvPr id="4" name="Slide Number Placeholder 3"/>
          <p:cNvSpPr>
            <a:spLocks noGrp="1"/>
          </p:cNvSpPr>
          <p:nvPr>
            <p:ph type="sldNum" sz="quarter" idx="10"/>
          </p:nvPr>
        </p:nvSpPr>
        <p:spPr/>
        <p:txBody>
          <a:bodyPr/>
          <a:lstStyle/>
          <a:p>
            <a:fld id="{3F82AD50-D881-4C01-817B-C6F5F93976DE}" type="slidenum">
              <a:rPr lang="en-US" smtClean="0"/>
              <a:t>21</a:t>
            </a:fld>
            <a:endParaRPr lang="en-US"/>
          </a:p>
        </p:txBody>
      </p:sp>
    </p:spTree>
    <p:extLst>
      <p:ext uri="{BB962C8B-B14F-4D97-AF65-F5344CB8AC3E}">
        <p14:creationId xmlns:p14="http://schemas.microsoft.com/office/powerpoint/2010/main" val="4044005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sure about the time</a:t>
            </a:r>
            <a:r>
              <a:rPr lang="en-US" baseline="0" dirty="0" smtClean="0"/>
              <a:t> for the conference, time zone not given in schedule.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2AD50-D881-4C01-817B-C6F5F93976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237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2AD50-D881-4C01-817B-C6F5F93976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839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82AD50-D881-4C01-817B-C6F5F93976DE}" type="slidenum">
              <a:rPr lang="en-US" smtClean="0"/>
              <a:t>2</a:t>
            </a:fld>
            <a:endParaRPr lang="en-US"/>
          </a:p>
        </p:txBody>
      </p:sp>
    </p:spTree>
    <p:extLst>
      <p:ext uri="{BB962C8B-B14F-4D97-AF65-F5344CB8AC3E}">
        <p14:creationId xmlns:p14="http://schemas.microsoft.com/office/powerpoint/2010/main" val="3281395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82AD50-D881-4C01-817B-C6F5F93976DE}" type="slidenum">
              <a:rPr lang="en-US" smtClean="0"/>
              <a:t>3</a:t>
            </a:fld>
            <a:endParaRPr lang="en-US"/>
          </a:p>
        </p:txBody>
      </p:sp>
    </p:spTree>
    <p:extLst>
      <p:ext uri="{BB962C8B-B14F-4D97-AF65-F5344CB8AC3E}">
        <p14:creationId xmlns:p14="http://schemas.microsoft.com/office/powerpoint/2010/main" val="4141922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Conservation Action Plan (CAP) written in </a:t>
            </a:r>
            <a:r>
              <a:rPr lang="en-US" dirty="0" smtClean="0">
                <a:latin typeface="Times New Roman" panose="02020603050405020304" pitchFamily="18" charset="0"/>
                <a:cs typeface="Times New Roman" panose="02020603050405020304" pitchFamily="18" charset="0"/>
              </a:rPr>
              <a:t>2012 </a:t>
            </a:r>
            <a:r>
              <a:rPr lang="en-US" dirty="0">
                <a:latin typeface="Times New Roman" panose="02020603050405020304" pitchFamily="18" charset="0"/>
                <a:cs typeface="Times New Roman" panose="02020603050405020304" pitchFamily="18" charset="0"/>
              </a:rPr>
              <a:t>(updated 2015).</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CAP challenges: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lack of key agency participation, ii) lack of progress monitoring, iii) lack of coordination (Watershed Coordinator turnover).</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Notable </a:t>
            </a:r>
            <a:r>
              <a:rPr lang="en-US" dirty="0">
                <a:latin typeface="Times New Roman" panose="02020603050405020304" pitchFamily="18" charset="0"/>
                <a:cs typeface="Times New Roman" panose="02020603050405020304" pitchFamily="18" charset="0"/>
              </a:rPr>
              <a:t>CAP accomplishments:</a:t>
            </a:r>
          </a:p>
          <a:p>
            <a:pPr marL="348450"/>
            <a:r>
              <a:rPr lang="en-US" dirty="0">
                <a:latin typeface="Times New Roman" panose="02020603050405020304" pitchFamily="18" charset="0"/>
                <a:cs typeface="Times New Roman" panose="02020603050405020304" pitchFamily="18" charset="0"/>
              </a:rPr>
              <a:t>Talakhaya Revegetation </a:t>
            </a:r>
            <a:r>
              <a:rPr lang="en-US" dirty="0" smtClean="0">
                <a:latin typeface="Times New Roman" panose="02020603050405020304" pitchFamily="18" charset="0"/>
                <a:cs typeface="Times New Roman" panose="02020603050405020304" pitchFamily="18" charset="0"/>
              </a:rPr>
              <a:t>Project (started 2007)</a:t>
            </a:r>
            <a:endParaRPr lang="en-US" dirty="0">
              <a:latin typeface="Times New Roman" panose="02020603050405020304" pitchFamily="18" charset="0"/>
              <a:cs typeface="Times New Roman" panose="02020603050405020304" pitchFamily="18" charset="0"/>
            </a:endParaRPr>
          </a:p>
          <a:p>
            <a:pPr marL="348450"/>
            <a:r>
              <a:rPr lang="en-US" dirty="0">
                <a:latin typeface="Times New Roman" panose="02020603050405020304" pitchFamily="18" charset="0"/>
                <a:cs typeface="Times New Roman" panose="02020603050405020304" pitchFamily="18" charset="0"/>
              </a:rPr>
              <a:t>Leveraged funding through grants that referenced CAP</a:t>
            </a:r>
          </a:p>
          <a:p>
            <a:pPr marL="348450"/>
            <a:r>
              <a:rPr lang="en-US" dirty="0">
                <a:latin typeface="Times New Roman" panose="02020603050405020304" pitchFamily="18" charset="0"/>
                <a:cs typeface="Times New Roman" panose="02020603050405020304" pitchFamily="18" charset="0"/>
              </a:rPr>
              <a:t>Talakhaya Watershed Soil Loss Assessment</a:t>
            </a:r>
          </a:p>
          <a:p>
            <a:pPr marL="348450"/>
            <a:r>
              <a:rPr lang="en-US" dirty="0">
                <a:latin typeface="Times New Roman" panose="02020603050405020304" pitchFamily="18" charset="0"/>
                <a:cs typeface="Times New Roman" panose="02020603050405020304" pitchFamily="18" charset="0"/>
              </a:rPr>
              <a:t>Infrastructure improvements (e.g. road repair)</a:t>
            </a:r>
          </a:p>
          <a:p>
            <a:pPr marL="348450"/>
            <a:r>
              <a:rPr lang="en-US" dirty="0">
                <a:latin typeface="Times New Roman" panose="02020603050405020304" pitchFamily="18" charset="0"/>
                <a:cs typeface="Times New Roman" panose="02020603050405020304" pitchFamily="18" charset="0"/>
              </a:rPr>
              <a:t>Field agents</a:t>
            </a:r>
          </a:p>
          <a:p>
            <a:pPr marL="868715" lvl="1" indent="-289036">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Reduced fires and other illegal activities</a:t>
            </a:r>
          </a:p>
          <a:p>
            <a:pPr marL="348450"/>
            <a:r>
              <a:rPr lang="en-US" dirty="0">
                <a:latin typeface="Times New Roman" panose="02020603050405020304" pitchFamily="18" charset="0"/>
                <a:cs typeface="Times New Roman" panose="02020603050405020304" pitchFamily="18" charset="0"/>
              </a:rPr>
              <a:t>Outreach &amp; Education Campaigns</a:t>
            </a:r>
          </a:p>
          <a:p>
            <a:pPr marL="868715" lvl="1" indent="-289036">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e.g. “Real Hunters Don’t Burn”</a:t>
            </a:r>
          </a:p>
        </p:txBody>
      </p:sp>
      <p:sp>
        <p:nvSpPr>
          <p:cNvPr id="4" name="Slide Number Placeholder 3"/>
          <p:cNvSpPr>
            <a:spLocks noGrp="1"/>
          </p:cNvSpPr>
          <p:nvPr>
            <p:ph type="sldNum" sz="quarter" idx="10"/>
          </p:nvPr>
        </p:nvSpPr>
        <p:spPr/>
        <p:txBody>
          <a:bodyPr/>
          <a:lstStyle/>
          <a:p>
            <a:fld id="{3F82AD50-D881-4C01-817B-C6F5F93976DE}" type="slidenum">
              <a:rPr lang="en-US" smtClean="0"/>
              <a:t>4</a:t>
            </a:fld>
            <a:endParaRPr lang="en-US"/>
          </a:p>
        </p:txBody>
      </p:sp>
    </p:spTree>
    <p:extLst>
      <p:ext uri="{BB962C8B-B14F-4D97-AF65-F5344CB8AC3E}">
        <p14:creationId xmlns:p14="http://schemas.microsoft.com/office/powerpoint/2010/main" val="3274209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Protehi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rikesan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tano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tasi</a:t>
            </a:r>
            <a:r>
              <a:rPr lang="en-US" dirty="0">
                <a:latin typeface="Times New Roman" panose="02020603050405020304" pitchFamily="18" charset="0"/>
                <a:cs typeface="Times New Roman" panose="02020603050405020304" pitchFamily="18" charset="0"/>
              </a:rPr>
              <a:t>” – “Protect the wealth of our land and sea”</a:t>
            </a:r>
          </a:p>
        </p:txBody>
      </p:sp>
      <p:sp>
        <p:nvSpPr>
          <p:cNvPr id="4" name="Slide Number Placeholder 3"/>
          <p:cNvSpPr>
            <a:spLocks noGrp="1"/>
          </p:cNvSpPr>
          <p:nvPr>
            <p:ph type="sldNum" sz="quarter" idx="10"/>
          </p:nvPr>
        </p:nvSpPr>
        <p:spPr/>
        <p:txBody>
          <a:bodyPr/>
          <a:lstStyle/>
          <a:p>
            <a:fld id="{3F82AD50-D881-4C01-817B-C6F5F93976DE}" type="slidenum">
              <a:rPr lang="en-US" smtClean="0"/>
              <a:t>5</a:t>
            </a:fld>
            <a:endParaRPr lang="en-US"/>
          </a:p>
        </p:txBody>
      </p:sp>
    </p:spTree>
    <p:extLst>
      <p:ext uri="{BB962C8B-B14F-4D97-AF65-F5344CB8AC3E}">
        <p14:creationId xmlns:p14="http://schemas.microsoft.com/office/powerpoint/2010/main" val="2650189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latin typeface="Times New Roman" panose="02020603050405020304" pitchFamily="18" charset="0"/>
                <a:cs typeface="Times New Roman" panose="02020603050405020304" pitchFamily="18" charset="0"/>
              </a:rPr>
              <a:t>Key Threats:</a:t>
            </a:r>
            <a:endParaRPr lang="en-US" baseline="0" dirty="0" smtClean="0">
              <a:solidFill>
                <a:schemeClr val="tx1"/>
              </a:solidFill>
              <a:latin typeface="Times New Roman" panose="02020603050405020304" pitchFamily="18" charset="0"/>
              <a:cs typeface="Times New Roman" panose="02020603050405020304" pitchFamily="18" charset="0"/>
            </a:endParaRPr>
          </a:p>
          <a:p>
            <a:pPr marL="173422" indent="-173422">
              <a:spcBef>
                <a:spcPts val="607"/>
              </a:spcBef>
              <a:buFont typeface="Arial" panose="020B0604020202020204" pitchFamily="34" charset="0"/>
              <a:buChar char="•"/>
            </a:pPr>
            <a:r>
              <a:rPr lang="en-PH" altLang="en-US" dirty="0" smtClean="0">
                <a:latin typeface="Times New Roman" panose="02020603050405020304" pitchFamily="18" charset="0"/>
                <a:cs typeface="Times New Roman" panose="02020603050405020304" pitchFamily="18" charset="0"/>
              </a:rPr>
              <a:t>Ungulate Populations</a:t>
            </a:r>
          </a:p>
          <a:p>
            <a:pPr marL="173422" indent="-173422">
              <a:spcBef>
                <a:spcPts val="607"/>
              </a:spcBef>
              <a:buFont typeface="Arial" panose="020B0604020202020204" pitchFamily="34" charset="0"/>
              <a:buChar char="•"/>
            </a:pPr>
            <a:r>
              <a:rPr lang="en-PH" altLang="en-US" dirty="0" smtClean="0">
                <a:latin typeface="Times New Roman" panose="02020603050405020304" pitchFamily="18" charset="0"/>
                <a:cs typeface="Times New Roman" panose="02020603050405020304" pitchFamily="18" charset="0"/>
              </a:rPr>
              <a:t>Invasive Species</a:t>
            </a:r>
          </a:p>
          <a:p>
            <a:pPr marL="173422" indent="-173422">
              <a:spcBef>
                <a:spcPts val="506"/>
              </a:spcBef>
              <a:buFont typeface="Arial" panose="020B0604020202020204" pitchFamily="34" charset="0"/>
              <a:buChar char="•"/>
            </a:pPr>
            <a:r>
              <a:rPr lang="en-PH" altLang="en-US" dirty="0" smtClean="0">
                <a:latin typeface="Times New Roman" panose="02020603050405020304" pitchFamily="18" charset="0"/>
                <a:cs typeface="Times New Roman" panose="02020603050405020304" pitchFamily="18" charset="0"/>
              </a:rPr>
              <a:t>Private Land Access</a:t>
            </a:r>
          </a:p>
          <a:p>
            <a:pPr marL="173422" indent="-173422">
              <a:spcBef>
                <a:spcPts val="607"/>
              </a:spcBef>
              <a:buFont typeface="Arial" panose="020B0604020202020204" pitchFamily="34" charset="0"/>
              <a:buChar char="•"/>
            </a:pPr>
            <a:r>
              <a:rPr lang="en-PH" altLang="en-US" dirty="0" smtClean="0">
                <a:latin typeface="Times New Roman" panose="02020603050405020304" pitchFamily="18" charset="0"/>
                <a:cs typeface="Times New Roman" panose="02020603050405020304" pitchFamily="18" charset="0"/>
              </a:rPr>
              <a:t>Agricultural Practices</a:t>
            </a:r>
          </a:p>
          <a:p>
            <a:pPr marL="173422" indent="-173422">
              <a:spcBef>
                <a:spcPts val="607"/>
              </a:spcBef>
              <a:buFont typeface="Arial" panose="020B0604020202020204" pitchFamily="34" charset="0"/>
              <a:buChar char="•"/>
            </a:pPr>
            <a:r>
              <a:rPr lang="en-PH" altLang="en-US" dirty="0" smtClean="0">
                <a:latin typeface="Times New Roman" panose="02020603050405020304" pitchFamily="18" charset="0"/>
                <a:cs typeface="Times New Roman" panose="02020603050405020304" pitchFamily="18" charset="0"/>
              </a:rPr>
              <a:t>Burning/”Wild” Fire</a:t>
            </a:r>
          </a:p>
          <a:p>
            <a:pPr marL="173422" indent="-173422">
              <a:spcBef>
                <a:spcPts val="607"/>
              </a:spcBef>
              <a:buFont typeface="Arial" panose="020B0604020202020204" pitchFamily="34" charset="0"/>
              <a:buChar char="•"/>
            </a:pPr>
            <a:r>
              <a:rPr lang="en-PH" altLang="en-US" dirty="0" smtClean="0">
                <a:latin typeface="Times New Roman" panose="02020603050405020304" pitchFamily="18" charset="0"/>
                <a:cs typeface="Times New Roman" panose="02020603050405020304" pitchFamily="18" charset="0"/>
              </a:rPr>
              <a:t>Climate Change</a:t>
            </a:r>
            <a:endParaRPr lang="en-PH" alt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F82AD50-D881-4C01-817B-C6F5F93976DE}" type="slidenum">
              <a:rPr lang="en-US" smtClean="0"/>
              <a:t>6</a:t>
            </a:fld>
            <a:endParaRPr lang="en-US"/>
          </a:p>
        </p:txBody>
      </p:sp>
    </p:spTree>
    <p:extLst>
      <p:ext uri="{BB962C8B-B14F-4D97-AF65-F5344CB8AC3E}">
        <p14:creationId xmlns:p14="http://schemas.microsoft.com/office/powerpoint/2010/main" val="964291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anose="02020603050405020304" pitchFamily="18" charset="0"/>
                <a:cs typeface="Times New Roman" panose="02020603050405020304" pitchFamily="18" charset="0"/>
              </a:rPr>
              <a:t>Conservation Action Plan (CAP) written in 2013 (updated 2015).</a:t>
            </a:r>
            <a:br>
              <a:rPr lang="en-US" dirty="0" smtClean="0">
                <a:latin typeface="Times New Roman" panose="02020603050405020304" pitchFamily="18" charset="0"/>
                <a:cs typeface="Times New Roman" panose="02020603050405020304" pitchFamily="18" charset="0"/>
              </a:rPr>
            </a:b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CAP challenges: </a:t>
            </a:r>
            <a:r>
              <a:rPr lang="en-US" dirty="0" err="1" smtClean="0">
                <a:latin typeface="Times New Roman" panose="02020603050405020304" pitchFamily="18" charset="0"/>
                <a:cs typeface="Times New Roman" panose="02020603050405020304" pitchFamily="18" charset="0"/>
              </a:rPr>
              <a:t>i</a:t>
            </a:r>
            <a:r>
              <a:rPr lang="en-US" dirty="0" smtClean="0">
                <a:latin typeface="Times New Roman" panose="02020603050405020304" pitchFamily="18" charset="0"/>
                <a:cs typeface="Times New Roman" panose="02020603050405020304" pitchFamily="18" charset="0"/>
              </a:rPr>
              <a:t>) lack of key agency participation, ii) lack of progress monitoring, iii) lack of coordination (Watershed Coordinator turnover).</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Notable CAP accomplishments:</a:t>
            </a:r>
          </a:p>
          <a:p>
            <a:pPr marL="348450"/>
            <a:r>
              <a:rPr lang="en-US" dirty="0" smtClean="0">
                <a:latin typeface="Times New Roman" panose="02020603050405020304" pitchFamily="18" charset="0"/>
                <a:cs typeface="Times New Roman" panose="02020603050405020304" pitchFamily="18" charset="0"/>
              </a:rPr>
              <a:t>Infrastructure improvements (e.g. stormwater collection)</a:t>
            </a:r>
          </a:p>
          <a:p>
            <a:pPr marL="348450"/>
            <a:r>
              <a:rPr lang="en-US" dirty="0" smtClean="0">
                <a:latin typeface="Times New Roman" panose="02020603050405020304" pitchFamily="18" charset="0"/>
                <a:cs typeface="Times New Roman" panose="02020603050405020304" pitchFamily="18" charset="0"/>
              </a:rPr>
              <a:t>Illicit discharge detection and elimination grogram</a:t>
            </a:r>
          </a:p>
          <a:p>
            <a:pPr marL="348450"/>
            <a:r>
              <a:rPr lang="en-US" dirty="0" smtClean="0">
                <a:latin typeface="Times New Roman" panose="02020603050405020304" pitchFamily="18" charset="0"/>
                <a:cs typeface="Times New Roman" panose="02020603050405020304" pitchFamily="18" charset="0"/>
              </a:rPr>
              <a:t>Leveraged funding through grants that referenced CAP</a:t>
            </a:r>
          </a:p>
          <a:p>
            <a:pPr marL="348450"/>
            <a:r>
              <a:rPr lang="en-US" dirty="0" smtClean="0">
                <a:latin typeface="Times New Roman" panose="02020603050405020304" pitchFamily="18" charset="0"/>
                <a:cs typeface="Times New Roman" panose="02020603050405020304" pitchFamily="18" charset="0"/>
              </a:rPr>
              <a:t>Outreach &amp; Education Campaigns</a:t>
            </a:r>
          </a:p>
          <a:p>
            <a:pPr marL="868715" lvl="1" indent="-289036">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e.g. “Watershed Warriors”</a:t>
            </a:r>
          </a:p>
          <a:p>
            <a:pPr marL="348450"/>
            <a:r>
              <a:rPr lang="en-US" dirty="0" smtClean="0">
                <a:latin typeface="Times New Roman" panose="02020603050405020304" pitchFamily="18" charset="0"/>
                <a:cs typeface="Times New Roman" panose="02020603050405020304" pitchFamily="18" charset="0"/>
              </a:rPr>
              <a:t>Installation of CNMI Museum raingarden</a:t>
            </a:r>
          </a:p>
          <a:p>
            <a:pPr marL="348450"/>
            <a:r>
              <a:rPr lang="en-US" dirty="0" smtClean="0">
                <a:latin typeface="Times New Roman" panose="02020603050405020304" pitchFamily="18" charset="0"/>
                <a:cs typeface="Times New Roman" panose="02020603050405020304" pitchFamily="18" charset="0"/>
              </a:rPr>
              <a:t>New legislation passed to fine littering</a:t>
            </a:r>
          </a:p>
          <a:p>
            <a:pPr marL="348450"/>
            <a:r>
              <a:rPr lang="en-US" dirty="0" smtClean="0">
                <a:latin typeface="Times New Roman" panose="02020603050405020304" pitchFamily="18" charset="0"/>
                <a:cs typeface="Times New Roman" panose="02020603050405020304" pitchFamily="18" charset="0"/>
              </a:rPr>
              <a:t>Removal of junk cars</a:t>
            </a:r>
          </a:p>
          <a:p>
            <a:pPr marL="348450"/>
            <a:r>
              <a:rPr lang="en-US" dirty="0" smtClean="0">
                <a:latin typeface="Times New Roman" panose="02020603050405020304" pitchFamily="18" charset="0"/>
                <a:cs typeface="Times New Roman" panose="02020603050405020304" pitchFamily="18" charset="0"/>
              </a:rPr>
              <a:t>Cash-for-Trash Program</a:t>
            </a:r>
          </a:p>
          <a:p>
            <a:pPr marL="348450"/>
            <a:r>
              <a:rPr lang="en-US" dirty="0" smtClean="0">
                <a:latin typeface="Times New Roman" panose="02020603050405020304" pitchFamily="18" charset="0"/>
                <a:cs typeface="Times New Roman" panose="02020603050405020304" pitchFamily="18" charset="0"/>
              </a:rPr>
              <a:t>Climate change components integrated into marine monitoring program</a:t>
            </a:r>
          </a:p>
          <a:p>
            <a:pPr marL="348450"/>
            <a:r>
              <a:rPr lang="en-US" dirty="0" smtClean="0">
                <a:latin typeface="Times New Roman" panose="02020603050405020304" pitchFamily="18" charset="0"/>
                <a:cs typeface="Times New Roman" panose="02020603050405020304" pitchFamily="18" charset="0"/>
              </a:rPr>
              <a:t>Tour guide certification program now required and curriculum developed</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F82AD50-D881-4C01-817B-C6F5F93976DE}" type="slidenum">
              <a:rPr lang="en-US" smtClean="0"/>
              <a:t>7</a:t>
            </a:fld>
            <a:endParaRPr lang="en-US"/>
          </a:p>
        </p:txBody>
      </p:sp>
    </p:spTree>
    <p:extLst>
      <p:ext uri="{BB962C8B-B14F-4D97-AF65-F5344CB8AC3E}">
        <p14:creationId xmlns:p14="http://schemas.microsoft.com/office/powerpoint/2010/main" val="2101801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r>
              <a:rPr lang="en-US" dirty="0">
                <a:latin typeface="Times New Roman" panose="02020603050405020304" pitchFamily="18" charset="0"/>
                <a:cs typeface="Times New Roman" panose="02020603050405020304" pitchFamily="18" charset="0"/>
              </a:rPr>
              <a:t>The Garapan watershed is the CNMI’s “</a:t>
            </a:r>
            <a:r>
              <a:rPr lang="en-US" dirty="0" err="1">
                <a:latin typeface="Times New Roman" panose="02020603050405020304" pitchFamily="18" charset="0"/>
                <a:cs typeface="Times New Roman" panose="02020603050405020304" pitchFamily="18" charset="0"/>
              </a:rPr>
              <a:t>Hafa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Adai</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Tirow</a:t>
            </a:r>
            <a:r>
              <a:rPr lang="en-US" dirty="0">
                <a:latin typeface="Times New Roman" panose="02020603050405020304" pitchFamily="18" charset="0"/>
                <a:cs typeface="Times New Roman" panose="02020603050405020304" pitchFamily="18" charset="0"/>
              </a:rPr>
              <a:t>” to the world. Garapan is the convergence of our economic, natural and cultural resources. It provides our community with safe and healthy resources to engage in and share with our visitors. It is thriving and resilient to the impacts of climate changes through smart, safe, development and actions from ridge-to-reef.</a:t>
            </a:r>
          </a:p>
        </p:txBody>
      </p:sp>
      <p:sp>
        <p:nvSpPr>
          <p:cNvPr id="4" name="Slide Number Placeholder 3"/>
          <p:cNvSpPr>
            <a:spLocks noGrp="1"/>
          </p:cNvSpPr>
          <p:nvPr>
            <p:ph type="sldNum" sz="quarter" idx="10"/>
          </p:nvPr>
        </p:nvSpPr>
        <p:spPr/>
        <p:txBody>
          <a:bodyPr/>
          <a:lstStyle/>
          <a:p>
            <a:fld id="{3F82AD50-D881-4C01-817B-C6F5F93976DE}" type="slidenum">
              <a:rPr lang="en-US" smtClean="0"/>
              <a:t>8</a:t>
            </a:fld>
            <a:endParaRPr lang="en-US"/>
          </a:p>
        </p:txBody>
      </p:sp>
    </p:spTree>
    <p:extLst>
      <p:ext uri="{BB962C8B-B14F-4D97-AF65-F5344CB8AC3E}">
        <p14:creationId xmlns:p14="http://schemas.microsoft.com/office/powerpoint/2010/main" val="799009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Key Threats:</a:t>
            </a:r>
          </a:p>
          <a:p>
            <a:pPr marL="173422" indent="-173422">
              <a:spcBef>
                <a:spcPts val="607"/>
              </a:spcBef>
              <a:buFont typeface="Arial" panose="020B0604020202020204" pitchFamily="34" charset="0"/>
              <a:buChar char="•"/>
            </a:pPr>
            <a:r>
              <a:rPr lang="en-PH" altLang="en-US" dirty="0">
                <a:latin typeface="Times New Roman" panose="02020603050405020304" pitchFamily="18" charset="0"/>
                <a:cs typeface="Times New Roman" panose="02020603050405020304" pitchFamily="18" charset="0"/>
              </a:rPr>
              <a:t>Bacterial Contamination</a:t>
            </a:r>
          </a:p>
          <a:p>
            <a:pPr marL="173422" indent="-173422">
              <a:spcBef>
                <a:spcPts val="607"/>
              </a:spcBef>
              <a:buFont typeface="Arial" panose="020B0604020202020204" pitchFamily="34" charset="0"/>
              <a:buChar char="•"/>
            </a:pPr>
            <a:r>
              <a:rPr lang="en-PH" altLang="en-US" dirty="0">
                <a:latin typeface="Times New Roman" panose="02020603050405020304" pitchFamily="18" charset="0"/>
                <a:cs typeface="Times New Roman" panose="02020603050405020304" pitchFamily="18" charset="0"/>
              </a:rPr>
              <a:t>Non-bacterial Polluted Runoff</a:t>
            </a:r>
          </a:p>
          <a:p>
            <a:pPr marL="173422" indent="-173422">
              <a:spcBef>
                <a:spcPts val="607"/>
              </a:spcBef>
              <a:buFont typeface="Arial" panose="020B0604020202020204" pitchFamily="34" charset="0"/>
              <a:buChar char="•"/>
            </a:pPr>
            <a:r>
              <a:rPr lang="en-PH" altLang="en-US" dirty="0">
                <a:latin typeface="Times New Roman" panose="02020603050405020304" pitchFamily="18" charset="0"/>
                <a:cs typeface="Times New Roman" panose="02020603050405020304" pitchFamily="18" charset="0"/>
              </a:rPr>
              <a:t>Native Wildlife Population Decline</a:t>
            </a:r>
          </a:p>
          <a:p>
            <a:pPr marL="173422" indent="-173422">
              <a:spcBef>
                <a:spcPts val="607"/>
              </a:spcBef>
              <a:buFont typeface="Arial" panose="020B0604020202020204" pitchFamily="34" charset="0"/>
              <a:buChar char="•"/>
            </a:pPr>
            <a:r>
              <a:rPr lang="en-PH" altLang="en-US" dirty="0">
                <a:latin typeface="Times New Roman" panose="02020603050405020304" pitchFamily="18" charset="0"/>
                <a:cs typeface="Times New Roman" panose="02020603050405020304" pitchFamily="18" charset="0"/>
              </a:rPr>
              <a:t>Invasive Species</a:t>
            </a:r>
          </a:p>
          <a:p>
            <a:pPr marL="173422" indent="-173422">
              <a:spcBef>
                <a:spcPts val="607"/>
              </a:spcBef>
              <a:buFont typeface="Arial" panose="020B0604020202020204" pitchFamily="34" charset="0"/>
              <a:buChar char="•"/>
            </a:pPr>
            <a:r>
              <a:rPr lang="en-PH" altLang="en-US" dirty="0">
                <a:latin typeface="Times New Roman" panose="02020603050405020304" pitchFamily="18" charset="0"/>
                <a:cs typeface="Times New Roman" panose="02020603050405020304" pitchFamily="18" charset="0"/>
              </a:rPr>
              <a:t>Illegal Harvest</a:t>
            </a:r>
          </a:p>
        </p:txBody>
      </p:sp>
      <p:sp>
        <p:nvSpPr>
          <p:cNvPr id="4" name="Slide Number Placeholder 3"/>
          <p:cNvSpPr>
            <a:spLocks noGrp="1"/>
          </p:cNvSpPr>
          <p:nvPr>
            <p:ph type="sldNum" sz="quarter" idx="10"/>
          </p:nvPr>
        </p:nvSpPr>
        <p:spPr/>
        <p:txBody>
          <a:bodyPr/>
          <a:lstStyle/>
          <a:p>
            <a:fld id="{3F82AD50-D881-4C01-817B-C6F5F93976DE}" type="slidenum">
              <a:rPr lang="en-US" smtClean="0"/>
              <a:t>9</a:t>
            </a:fld>
            <a:endParaRPr lang="en-US"/>
          </a:p>
        </p:txBody>
      </p:sp>
    </p:spTree>
    <p:extLst>
      <p:ext uri="{BB962C8B-B14F-4D97-AF65-F5344CB8AC3E}">
        <p14:creationId xmlns:p14="http://schemas.microsoft.com/office/powerpoint/2010/main" val="1591663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64C43B-F5F9-4334-98C4-3312C9AB82BD}" type="datetime1">
              <a:rPr lang="en-US" smtClean="0"/>
              <a:t>23-Feb-21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6B1477-41C6-4A9D-9D62-3256DE36D411}" type="slidenum">
              <a:rPr lang="en-US" smtClean="0"/>
              <a:t>‹#›</a:t>
            </a:fld>
            <a:endParaRPr lang="en-US"/>
          </a:p>
        </p:txBody>
      </p:sp>
    </p:spTree>
    <p:extLst>
      <p:ext uri="{BB962C8B-B14F-4D97-AF65-F5344CB8AC3E}">
        <p14:creationId xmlns:p14="http://schemas.microsoft.com/office/powerpoint/2010/main" val="3177626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0DA6F8-2F8D-4E09-A095-ACE337897636}" type="datetime1">
              <a:rPr lang="en-US" smtClean="0"/>
              <a:t>23-Feb-21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6B1477-41C6-4A9D-9D62-3256DE36D411}" type="slidenum">
              <a:rPr lang="en-US" smtClean="0"/>
              <a:t>‹#›</a:t>
            </a:fld>
            <a:endParaRPr lang="en-US"/>
          </a:p>
        </p:txBody>
      </p:sp>
    </p:spTree>
    <p:extLst>
      <p:ext uri="{BB962C8B-B14F-4D97-AF65-F5344CB8AC3E}">
        <p14:creationId xmlns:p14="http://schemas.microsoft.com/office/powerpoint/2010/main" val="351775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4F13A5-7655-4875-B8E7-019D40BC108D}" type="datetime1">
              <a:rPr lang="en-US" smtClean="0"/>
              <a:t>23-Feb-21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6B1477-41C6-4A9D-9D62-3256DE36D411}" type="slidenum">
              <a:rPr lang="en-US" smtClean="0"/>
              <a:t>‹#›</a:t>
            </a:fld>
            <a:endParaRPr lang="en-US"/>
          </a:p>
        </p:txBody>
      </p:sp>
    </p:spTree>
    <p:extLst>
      <p:ext uri="{BB962C8B-B14F-4D97-AF65-F5344CB8AC3E}">
        <p14:creationId xmlns:p14="http://schemas.microsoft.com/office/powerpoint/2010/main" val="2740463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E7ADCF-AF60-4731-A401-C28718DDFE90}" type="datetimeFigureOut">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23-Feb-21</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E8A75-FA51-478C-A1A6-6B01170C641E}"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287248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E7ADCF-AF60-4731-A401-C28718DDFE90}" type="datetimeFigureOut">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23-Feb-21</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E8A75-FA51-478C-A1A6-6B01170C641E}"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022051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E7ADCF-AF60-4731-A401-C28718DDFE90}" type="datetimeFigureOut">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23-Feb-21</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E8A75-FA51-478C-A1A6-6B01170C641E}"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793790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E7ADCF-AF60-4731-A401-C28718DDFE90}" type="datetimeFigureOut">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23-Feb-21</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E8A75-FA51-478C-A1A6-6B01170C641E}"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72481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E7ADCF-AF60-4731-A401-C28718DDFE90}" type="datetimeFigureOut">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23-Feb-21</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E8A75-FA51-478C-A1A6-6B01170C641E}"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478276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E7ADCF-AF60-4731-A401-C28718DDFE90}" type="datetimeFigureOut">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23-Feb-21</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E8A75-FA51-478C-A1A6-6B01170C641E}"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921427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E7ADCF-AF60-4731-A401-C28718DDFE90}" type="datetimeFigureOut">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23-Feb-21</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E8A75-FA51-478C-A1A6-6B01170C641E}"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818834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E7ADCF-AF60-4731-A401-C28718DDFE90}" type="datetimeFigureOut">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23-Feb-21</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E8A75-FA51-478C-A1A6-6B01170C641E}"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504193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5D4902-A5C9-45C7-A330-1146111191E3}" type="datetime1">
              <a:rPr lang="en-US" smtClean="0"/>
              <a:t>23-Feb-21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6B1477-41C6-4A9D-9D62-3256DE36D411}" type="slidenum">
              <a:rPr lang="en-US" smtClean="0"/>
              <a:t>‹#›</a:t>
            </a:fld>
            <a:endParaRPr lang="en-US"/>
          </a:p>
        </p:txBody>
      </p:sp>
    </p:spTree>
    <p:extLst>
      <p:ext uri="{BB962C8B-B14F-4D97-AF65-F5344CB8AC3E}">
        <p14:creationId xmlns:p14="http://schemas.microsoft.com/office/powerpoint/2010/main" val="3561975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E7ADCF-AF60-4731-A401-C28718DDFE90}" type="datetimeFigureOut">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23-Feb-21</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E8A75-FA51-478C-A1A6-6B01170C641E}"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440843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E7ADCF-AF60-4731-A401-C28718DDFE90}" type="datetimeFigureOut">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23-Feb-21</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E8A75-FA51-478C-A1A6-6B01170C641E}"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66381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AE7ADCF-AF60-4731-A401-C28718DDFE90}" type="datetimeFigureOut">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23-Feb-21</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E8A75-FA51-478C-A1A6-6B01170C641E}"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867086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2917DD-266E-4E1B-9052-37F5918845AC}" type="datetime1">
              <a:rPr lang="en-US" smtClean="0"/>
              <a:t>23-Feb-21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6B1477-41C6-4A9D-9D62-3256DE36D411}" type="slidenum">
              <a:rPr lang="en-US" smtClean="0"/>
              <a:t>‹#›</a:t>
            </a:fld>
            <a:endParaRPr lang="en-US"/>
          </a:p>
        </p:txBody>
      </p:sp>
    </p:spTree>
    <p:extLst>
      <p:ext uri="{BB962C8B-B14F-4D97-AF65-F5344CB8AC3E}">
        <p14:creationId xmlns:p14="http://schemas.microsoft.com/office/powerpoint/2010/main" val="315027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81D4F5-DB34-4E94-B01A-B67637B3F4A1}" type="datetime1">
              <a:rPr lang="en-US" smtClean="0"/>
              <a:t>23-Feb-21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6B1477-41C6-4A9D-9D62-3256DE36D411}" type="slidenum">
              <a:rPr lang="en-US" smtClean="0"/>
              <a:t>‹#›</a:t>
            </a:fld>
            <a:endParaRPr lang="en-US"/>
          </a:p>
        </p:txBody>
      </p:sp>
    </p:spTree>
    <p:extLst>
      <p:ext uri="{BB962C8B-B14F-4D97-AF65-F5344CB8AC3E}">
        <p14:creationId xmlns:p14="http://schemas.microsoft.com/office/powerpoint/2010/main" val="1612372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893C415-1A5B-42FD-87FB-F2D0E1981694}" type="datetime1">
              <a:rPr lang="en-US" smtClean="0"/>
              <a:t>23-Feb-21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6B1477-41C6-4A9D-9D62-3256DE36D411}" type="slidenum">
              <a:rPr lang="en-US" smtClean="0"/>
              <a:t>‹#›</a:t>
            </a:fld>
            <a:endParaRPr lang="en-US"/>
          </a:p>
        </p:txBody>
      </p:sp>
    </p:spTree>
    <p:extLst>
      <p:ext uri="{BB962C8B-B14F-4D97-AF65-F5344CB8AC3E}">
        <p14:creationId xmlns:p14="http://schemas.microsoft.com/office/powerpoint/2010/main" val="4040374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8E72A5-14C6-4746-B3FE-2984797E778F}" type="datetime1">
              <a:rPr lang="en-US" smtClean="0"/>
              <a:t>23-Feb-21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6B1477-41C6-4A9D-9D62-3256DE36D411}" type="slidenum">
              <a:rPr lang="en-US" smtClean="0"/>
              <a:t>‹#›</a:t>
            </a:fld>
            <a:endParaRPr lang="en-US"/>
          </a:p>
        </p:txBody>
      </p:sp>
    </p:spTree>
    <p:extLst>
      <p:ext uri="{BB962C8B-B14F-4D97-AF65-F5344CB8AC3E}">
        <p14:creationId xmlns:p14="http://schemas.microsoft.com/office/powerpoint/2010/main" val="2072479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4959B2-D387-4C46-89BA-EE5C7A7B14AB}" type="datetime1">
              <a:rPr lang="en-US" smtClean="0"/>
              <a:t>23-Feb-21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6B1477-41C6-4A9D-9D62-3256DE36D411}" type="slidenum">
              <a:rPr lang="en-US" smtClean="0"/>
              <a:t>‹#›</a:t>
            </a:fld>
            <a:endParaRPr lang="en-US"/>
          </a:p>
        </p:txBody>
      </p:sp>
    </p:spTree>
    <p:extLst>
      <p:ext uri="{BB962C8B-B14F-4D97-AF65-F5344CB8AC3E}">
        <p14:creationId xmlns:p14="http://schemas.microsoft.com/office/powerpoint/2010/main" val="3839458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4D3314-C98C-4AA7-8E45-C9EF1B485770}" type="datetime1">
              <a:rPr lang="en-US" smtClean="0"/>
              <a:t>23-Feb-21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6B1477-41C6-4A9D-9D62-3256DE36D411}" type="slidenum">
              <a:rPr lang="en-US" smtClean="0"/>
              <a:t>‹#›</a:t>
            </a:fld>
            <a:endParaRPr lang="en-US"/>
          </a:p>
        </p:txBody>
      </p:sp>
    </p:spTree>
    <p:extLst>
      <p:ext uri="{BB962C8B-B14F-4D97-AF65-F5344CB8AC3E}">
        <p14:creationId xmlns:p14="http://schemas.microsoft.com/office/powerpoint/2010/main" val="150781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1CB7F7-F771-46DA-8D37-8B865A91F41B}" type="datetime1">
              <a:rPr lang="en-US" smtClean="0"/>
              <a:t>23-Feb-21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6B1477-41C6-4A9D-9D62-3256DE36D411}" type="slidenum">
              <a:rPr lang="en-US" smtClean="0"/>
              <a:t>‹#›</a:t>
            </a:fld>
            <a:endParaRPr lang="en-US"/>
          </a:p>
        </p:txBody>
      </p:sp>
    </p:spTree>
    <p:extLst>
      <p:ext uri="{BB962C8B-B14F-4D97-AF65-F5344CB8AC3E}">
        <p14:creationId xmlns:p14="http://schemas.microsoft.com/office/powerpoint/2010/main" val="2758289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69000"/>
              </a:schemeClr>
            </a:gs>
            <a:gs pos="48000">
              <a:schemeClr val="accent2">
                <a:lumMod val="60000"/>
                <a:lumOff val="40000"/>
              </a:schemeClr>
            </a:gs>
            <a:gs pos="100000">
              <a:schemeClr val="accent2">
                <a:lumMod val="50000"/>
                <a:alpha val="65000"/>
              </a:schemeClr>
            </a:gs>
          </a:gsLst>
          <a:lin ang="189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1D018-9F46-4D3E-BD93-A95542DD721A}" type="datetime1">
              <a:rPr lang="en-US" smtClean="0"/>
              <a:t>23-Feb-21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6B1477-41C6-4A9D-9D62-3256DE36D411}" type="slidenum">
              <a:rPr lang="en-US" smtClean="0"/>
              <a:t>‹#›</a:t>
            </a:fld>
            <a:endParaRPr lang="en-US"/>
          </a:p>
        </p:txBody>
      </p:sp>
    </p:spTree>
    <p:extLst>
      <p:ext uri="{BB962C8B-B14F-4D97-AF65-F5344CB8AC3E}">
        <p14:creationId xmlns:p14="http://schemas.microsoft.com/office/powerpoint/2010/main" val="3235918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69000"/>
              </a:schemeClr>
            </a:gs>
            <a:gs pos="48000">
              <a:schemeClr val="accent2">
                <a:lumMod val="60000"/>
                <a:lumOff val="40000"/>
              </a:schemeClr>
            </a:gs>
            <a:gs pos="100000">
              <a:schemeClr val="accent2">
                <a:lumMod val="50000"/>
                <a:alpha val="65000"/>
              </a:schemeClr>
            </a:gs>
          </a:gsLst>
          <a:lin ang="189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AE7ADCF-AF60-4731-A401-C28718DDFE90}" type="datetimeFigureOut">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23-Feb-21</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81E8A75-FA51-478C-A1A6-6B01170C641E}" type="slidenum">
              <a:rPr kumimoji="0" lang="en-US"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8707651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dcrm.gov.mp/wp-content/uploads/crm/NRCS-Priority-Setting-Board.pdf" TargetMode="External"/><Relationship Id="rId2" Type="http://schemas.openxmlformats.org/officeDocument/2006/relationships/hyperlink" Target="https://dcrm.gov.mp/wp-content/uploads/crm/TCD-Pitchbook.pdf" TargetMode="External"/><Relationship Id="rId1" Type="http://schemas.openxmlformats.org/officeDocument/2006/relationships/slideLayout" Target="../slideLayouts/slideLayout7.xml"/><Relationship Id="rId6" Type="http://schemas.openxmlformats.org/officeDocument/2006/relationships/hyperlink" Target="mailto:chad.cherefko@usda.gov" TargetMode="External"/><Relationship Id="rId5" Type="http://schemas.openxmlformats.org/officeDocument/2006/relationships/hyperlink" Target="mailto:jedidiah.dunn@usda.gov" TargetMode="External"/><Relationship Id="rId4" Type="http://schemas.openxmlformats.org/officeDocument/2006/relationships/hyperlink" Target="mailto:Pamela.Sablan@usda.go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drive.google.com/file/d/1kGSU22z4rq5eo8_aRvaaBi0-7ANNzSL6/view?usp=sharing" TargetMode="External"/><Relationship Id="rId7" Type="http://schemas.openxmlformats.org/officeDocument/2006/relationships/hyperlink" Target="mailto:zwilliams@dcrm.gov.mp" TargetMode="External"/><Relationship Id="rId2" Type="http://schemas.openxmlformats.org/officeDocument/2006/relationships/hyperlink" Target="https://dcrm.gov.mp/wp-content/uploads/crm/201215_Achugao_Existing-Conditions-and-Opportunities.pdf" TargetMode="External"/><Relationship Id="rId1" Type="http://schemas.openxmlformats.org/officeDocument/2006/relationships/slideLayout" Target="../slideLayouts/slideLayout7.xml"/><Relationship Id="rId6" Type="http://schemas.openxmlformats.org/officeDocument/2006/relationships/hyperlink" Target="mailto:akitchell@horsleywitten.com" TargetMode="External"/><Relationship Id="rId5" Type="http://schemas.openxmlformats.org/officeDocument/2006/relationships/hyperlink" Target="mailto:becky@koaconsultingllc.com" TargetMode="External"/><Relationship Id="rId4" Type="http://schemas.openxmlformats.org/officeDocument/2006/relationships/hyperlink" Target="https://arcg.is/j1eqD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dcrm.gov.mp/our-programs/water-quality-and-watershed-management/watershed-working-group/"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grants.gov/web/grants/search-grants.html?keywords=15.875"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forms.gle/9p9S7mLyfsJDYbCY7" TargetMode="External"/><Relationship Id="rId5" Type="http://schemas.openxmlformats.org/officeDocument/2006/relationships/hyperlink" Target="https://usp-fj.zoom.us/j/88346123954" TargetMode="External"/><Relationship Id="rId4" Type="http://schemas.openxmlformats.org/officeDocument/2006/relationships/hyperlink" Target="picgisrs.org/2021-intermediate-conferenc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zwilliams@dcrm.gov.m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hyperlink" Target="https://opd.gov.mp/wp-content/uploads/opd/Talakhaya-2020-WMP_final-internal-draft.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s://opd.gov.mp/wp-content/uploads/opd/Garapan-WMP_final-internal-draft.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2405" b="12407"/>
          <a:stretch/>
        </p:blipFill>
        <p:spPr>
          <a:xfrm>
            <a:off x="15240" y="0"/>
            <a:ext cx="12161520" cy="6858000"/>
          </a:xfrm>
          <a:prstGeom prst="rect">
            <a:avLst/>
          </a:prstGeom>
        </p:spPr>
      </p:pic>
      <p:sp>
        <p:nvSpPr>
          <p:cNvPr id="5" name="Rounded Rectangle 4"/>
          <p:cNvSpPr/>
          <p:nvPr/>
        </p:nvSpPr>
        <p:spPr>
          <a:xfrm>
            <a:off x="6477000" y="2057400"/>
            <a:ext cx="5486400" cy="4572000"/>
          </a:xfrm>
          <a:prstGeom prst="roundRect">
            <a:avLst/>
          </a:prstGeom>
          <a:solidFill>
            <a:schemeClr val="accent1">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ctrTitle"/>
          </p:nvPr>
        </p:nvSpPr>
        <p:spPr>
          <a:xfrm>
            <a:off x="6477000" y="2131696"/>
            <a:ext cx="5486400" cy="2286000"/>
          </a:xfrm>
        </p:spPr>
        <p:txBody>
          <a:bodyPr vert="horz" lIns="91440" tIns="45720" rIns="91440" bIns="45720" rtlCol="0" anchor="ctr">
            <a:noAutofit/>
          </a:bodyPr>
          <a:lstStyle/>
          <a:p>
            <a:r>
              <a:rPr lang="en-US" sz="4800" b="1" dirty="0" smtClean="0"/>
              <a:t>Watershed Working Group (WWG)</a:t>
            </a:r>
            <a:endParaRPr lang="en-US" sz="4800" b="1" dirty="0"/>
          </a:p>
        </p:txBody>
      </p:sp>
      <p:sp>
        <p:nvSpPr>
          <p:cNvPr id="14" name="Subtitle 2">
            <a:extLst>
              <a:ext uri="{FF2B5EF4-FFF2-40B4-BE49-F238E27FC236}">
                <a16:creationId xmlns:a16="http://schemas.microsoft.com/office/drawing/2014/main" id="{5CC893DB-3357-4A76-BBC3-8B3D6C9A9942}"/>
              </a:ext>
            </a:extLst>
          </p:cNvPr>
          <p:cNvSpPr>
            <a:spLocks noGrp="1"/>
          </p:cNvSpPr>
          <p:nvPr>
            <p:ph type="subTitle" idx="1"/>
          </p:nvPr>
        </p:nvSpPr>
        <p:spPr>
          <a:xfrm>
            <a:off x="7162800" y="4837748"/>
            <a:ext cx="4114800" cy="1371600"/>
          </a:xfrm>
        </p:spPr>
        <p:txBody>
          <a:bodyPr vert="horz" lIns="91440" tIns="45720" rIns="91440" bIns="45720" rtlCol="0" anchor="ctr">
            <a:noAutofit/>
          </a:bodyPr>
          <a:lstStyle/>
          <a:p>
            <a:pPr>
              <a:lnSpc>
                <a:spcPct val="100000"/>
              </a:lnSpc>
            </a:pPr>
            <a:r>
              <a:rPr lang="en-US" sz="3200" dirty="0" smtClean="0"/>
              <a:t>February 23, 2021 Quarterly Meeting</a:t>
            </a:r>
            <a:endParaRPr lang="en-US" sz="3200" dirty="0"/>
          </a:p>
        </p:txBody>
      </p:sp>
      <p:cxnSp>
        <p:nvCxnSpPr>
          <p:cNvPr id="8" name="Straight Connector 7"/>
          <p:cNvCxnSpPr/>
          <p:nvPr/>
        </p:nvCxnSpPr>
        <p:spPr>
          <a:xfrm>
            <a:off x="8077200" y="4495800"/>
            <a:ext cx="228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6600" y="274320"/>
            <a:ext cx="1092322" cy="1097280"/>
          </a:xfrm>
          <a:prstGeom prst="ellipse">
            <a:avLst/>
          </a:prstGeom>
        </p:spPr>
      </p:pic>
    </p:spTree>
    <p:extLst>
      <p:ext uri="{BB962C8B-B14F-4D97-AF65-F5344CB8AC3E}">
        <p14:creationId xmlns:p14="http://schemas.microsoft.com/office/powerpoint/2010/main" val="847514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553200" y="45720"/>
            <a:ext cx="5221836" cy="6766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2" name="Slide Number Placeholder 1"/>
          <p:cNvSpPr>
            <a:spLocks noGrp="1"/>
          </p:cNvSpPr>
          <p:nvPr>
            <p:ph type="sldNum" sz="quarter" idx="12"/>
          </p:nvPr>
        </p:nvSpPr>
        <p:spPr/>
        <p:txBody>
          <a:bodyPr/>
          <a:lstStyle/>
          <a:p>
            <a:fld id="{A66B1477-41C6-4A9D-9D62-3256DE36D411}" type="slidenum">
              <a:rPr lang="en-US" smtClean="0"/>
              <a:t>10</a:t>
            </a:fld>
            <a:endParaRPr lang="en-US" dirty="0"/>
          </a:p>
        </p:txBody>
      </p:sp>
      <p:sp>
        <p:nvSpPr>
          <p:cNvPr id="6" name="TextBox 5"/>
          <p:cNvSpPr txBox="1"/>
          <p:nvPr/>
        </p:nvSpPr>
        <p:spPr>
          <a:xfrm>
            <a:off x="152400" y="170527"/>
            <a:ext cx="5943600" cy="1277273"/>
          </a:xfrm>
          <a:prstGeom prst="rect">
            <a:avLst/>
          </a:prstGeom>
          <a:noFill/>
        </p:spPr>
        <p:txBody>
          <a:bodyPr wrap="square" rtlCol="0">
            <a:spAutoFit/>
          </a:bodyPr>
          <a:lstStyle/>
          <a:p>
            <a:pPr>
              <a:spcBef>
                <a:spcPts val="600"/>
              </a:spcBef>
            </a:pPr>
            <a:r>
              <a:rPr lang="en-US" sz="2400" dirty="0" smtClean="0">
                <a:latin typeface="Gill Sans MT" panose="020B0502020104020203" pitchFamily="34" charset="0"/>
                <a:cs typeface="Times New Roman" panose="02020603050405020304" pitchFamily="18" charset="0"/>
              </a:rPr>
              <a:t>Need to move forward with signing.</a:t>
            </a:r>
          </a:p>
          <a:p>
            <a:pPr marL="342900" indent="-342900">
              <a:spcBef>
                <a:spcPts val="600"/>
              </a:spcBef>
              <a:buFont typeface="Wingdings" panose="05000000000000000000" pitchFamily="2" charset="2"/>
              <a:buChar char="Ø"/>
            </a:pPr>
            <a:r>
              <a:rPr lang="en-US" sz="2400" dirty="0" smtClean="0">
                <a:latin typeface="Gill Sans MT" panose="020B0502020104020203" pitchFamily="34" charset="0"/>
                <a:cs typeface="Times New Roman" panose="02020603050405020304" pitchFamily="18" charset="0"/>
              </a:rPr>
              <a:t>Signing “ceremony” meeting vs. passing document around to individual signees?</a:t>
            </a:r>
            <a:endParaRPr lang="en-US" sz="2400" dirty="0">
              <a:latin typeface="Gill Sans MT" panose="020B0502020104020203" pitchFamily="34"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776197" y="1600200"/>
            <a:ext cx="4405403" cy="5029200"/>
          </a:xfrm>
          <a:prstGeom prst="rect">
            <a:avLst/>
          </a:prstGeom>
        </p:spPr>
      </p:pic>
    </p:spTree>
    <p:extLst>
      <p:ext uri="{BB962C8B-B14F-4D97-AF65-F5344CB8AC3E}">
        <p14:creationId xmlns:p14="http://schemas.microsoft.com/office/powerpoint/2010/main" val="35075774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600200"/>
            <a:ext cx="10515600" cy="1325563"/>
          </a:xfrm>
        </p:spPr>
        <p:txBody>
          <a:bodyPr>
            <a:normAutofit/>
          </a:bodyPr>
          <a:lstStyle/>
          <a:p>
            <a:pPr algn="ctr"/>
            <a:r>
              <a:rPr lang="en-US" sz="4000" dirty="0" smtClean="0">
                <a:latin typeface="Gill Sans MT" panose="020B0502020104020203" pitchFamily="34" charset="0"/>
              </a:rPr>
              <a:t>NRCS TCD </a:t>
            </a:r>
            <a:r>
              <a:rPr lang="en-US" sz="4000" dirty="0" smtClean="0">
                <a:latin typeface="Gill Sans MT" panose="020B0502020104020203" pitchFamily="34" charset="0"/>
              </a:rPr>
              <a:t>Presentation</a:t>
            </a:r>
            <a:endParaRPr lang="en-US" sz="4000" dirty="0">
              <a:latin typeface="Gill Sans MT" panose="020B0502020104020203" pitchFamily="34" charset="0"/>
            </a:endParaRPr>
          </a:p>
        </p:txBody>
      </p:sp>
      <p:sp>
        <p:nvSpPr>
          <p:cNvPr id="2" name="Slide Number Placeholder 1"/>
          <p:cNvSpPr>
            <a:spLocks noGrp="1"/>
          </p:cNvSpPr>
          <p:nvPr>
            <p:ph type="sldNum" sz="quarter" idx="12"/>
          </p:nvPr>
        </p:nvSpPr>
        <p:spPr/>
        <p:txBody>
          <a:bodyPr/>
          <a:lstStyle/>
          <a:p>
            <a:fld id="{A66B1477-41C6-4A9D-9D62-3256DE36D411}" type="slidenum">
              <a:rPr lang="en-US" smtClean="0"/>
              <a:t>11</a:t>
            </a:fld>
            <a:endParaRPr lang="en-US"/>
          </a:p>
        </p:txBody>
      </p:sp>
    </p:spTree>
    <p:extLst>
      <p:ext uri="{BB962C8B-B14F-4D97-AF65-F5344CB8AC3E}">
        <p14:creationId xmlns:p14="http://schemas.microsoft.com/office/powerpoint/2010/main" val="3325581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66B1477-41C6-4A9D-9D62-3256DE36D411}" type="slidenum">
              <a:rPr lang="en-US" smtClean="0"/>
              <a:t>12</a:t>
            </a:fld>
            <a:endParaRPr lang="en-US"/>
          </a:p>
        </p:txBody>
      </p:sp>
      <p:sp>
        <p:nvSpPr>
          <p:cNvPr id="5" name="TextBox 4"/>
          <p:cNvSpPr txBox="1"/>
          <p:nvPr/>
        </p:nvSpPr>
        <p:spPr>
          <a:xfrm>
            <a:off x="381000" y="1160651"/>
            <a:ext cx="11430000" cy="3277820"/>
          </a:xfrm>
          <a:prstGeom prst="rect">
            <a:avLst/>
          </a:prstGeom>
          <a:noFill/>
        </p:spPr>
        <p:txBody>
          <a:bodyPr wrap="square" rtlCol="0">
            <a:spAutoFit/>
          </a:bodyPr>
          <a:lstStyle/>
          <a:p>
            <a:pPr>
              <a:spcBef>
                <a:spcPts val="600"/>
              </a:spcBef>
            </a:pPr>
            <a:r>
              <a:rPr lang="en-US" sz="2400" dirty="0" smtClean="0">
                <a:latin typeface="Gill Sans MT" panose="020B0502020104020203" pitchFamily="34" charset="0"/>
                <a:cs typeface="Times New Roman" panose="02020603050405020304" pitchFamily="18" charset="0"/>
              </a:rPr>
              <a:t>Targeted Conservation Delivery (TCD</a:t>
            </a:r>
            <a:r>
              <a:rPr lang="en-US" sz="2400" dirty="0">
                <a:latin typeface="Gill Sans MT" panose="020B0502020104020203" pitchFamily="34" charset="0"/>
                <a:cs typeface="Times New Roman" panose="02020603050405020304" pitchFamily="18" charset="0"/>
              </a:rPr>
              <a:t>) Overview: </a:t>
            </a:r>
            <a:r>
              <a:rPr lang="en-US" sz="2400" dirty="0">
                <a:latin typeface="Gill Sans MT" panose="020B0502020104020203" pitchFamily="34" charset="0"/>
                <a:cs typeface="Times New Roman" panose="02020603050405020304" pitchFamily="18" charset="0"/>
                <a:hlinkClick r:id="rId2"/>
              </a:rPr>
              <a:t>https://</a:t>
            </a:r>
            <a:r>
              <a:rPr lang="en-US" sz="2400" dirty="0" smtClean="0">
                <a:latin typeface="Gill Sans MT" panose="020B0502020104020203" pitchFamily="34" charset="0"/>
                <a:cs typeface="Times New Roman" panose="02020603050405020304" pitchFamily="18" charset="0"/>
                <a:hlinkClick r:id="rId2"/>
              </a:rPr>
              <a:t>dcrm.gov.mp/wp-content/uploads/crm/TCD-Pitchbook.pdf</a:t>
            </a:r>
            <a:endParaRPr lang="en-US" sz="2400" dirty="0" smtClean="0">
              <a:latin typeface="Gill Sans MT" panose="020B0502020104020203" pitchFamily="34" charset="0"/>
              <a:cs typeface="Times New Roman" panose="02020603050405020304" pitchFamily="18" charset="0"/>
            </a:endParaRPr>
          </a:p>
          <a:p>
            <a:pPr>
              <a:spcBef>
                <a:spcPts val="600"/>
              </a:spcBef>
            </a:pPr>
            <a:r>
              <a:rPr lang="en-US" sz="2400" dirty="0" smtClean="0">
                <a:latin typeface="Gill Sans MT" panose="020B0502020104020203" pitchFamily="34" charset="0"/>
                <a:cs typeface="Times New Roman" panose="02020603050405020304" pitchFamily="18" charset="0"/>
              </a:rPr>
              <a:t>Priority-Setting </a:t>
            </a:r>
            <a:r>
              <a:rPr lang="en-US" sz="2400" dirty="0">
                <a:latin typeface="Gill Sans MT" panose="020B0502020104020203" pitchFamily="34" charset="0"/>
                <a:cs typeface="Times New Roman" panose="02020603050405020304" pitchFamily="18" charset="0"/>
              </a:rPr>
              <a:t>Board: </a:t>
            </a:r>
            <a:r>
              <a:rPr lang="en-US" sz="2400" dirty="0">
                <a:latin typeface="Gill Sans MT" panose="020B0502020104020203" pitchFamily="34" charset="0"/>
                <a:cs typeface="Times New Roman" panose="02020603050405020304" pitchFamily="18" charset="0"/>
                <a:hlinkClick r:id="rId3"/>
              </a:rPr>
              <a:t>https://</a:t>
            </a:r>
            <a:r>
              <a:rPr lang="en-US" sz="2400" dirty="0" smtClean="0">
                <a:latin typeface="Gill Sans MT" panose="020B0502020104020203" pitchFamily="34" charset="0"/>
                <a:cs typeface="Times New Roman" panose="02020603050405020304" pitchFamily="18" charset="0"/>
                <a:hlinkClick r:id="rId3"/>
              </a:rPr>
              <a:t>dcrm.gov.mp/wp-content/uploads/crm/NRCS-Priority-Setting-Board.pdf</a:t>
            </a:r>
            <a:endParaRPr lang="en-US" sz="2400" dirty="0" smtClean="0">
              <a:latin typeface="Gill Sans MT" panose="020B0502020104020203" pitchFamily="34" charset="0"/>
              <a:cs typeface="Times New Roman" panose="02020603050405020304" pitchFamily="18" charset="0"/>
            </a:endParaRPr>
          </a:p>
          <a:p>
            <a:pPr>
              <a:spcBef>
                <a:spcPts val="600"/>
              </a:spcBef>
            </a:pPr>
            <a:endParaRPr lang="en-US" sz="2400" dirty="0" smtClean="0">
              <a:latin typeface="Gill Sans MT" panose="020B0502020104020203" pitchFamily="34" charset="0"/>
              <a:cs typeface="Times New Roman" panose="02020603050405020304" pitchFamily="18" charset="0"/>
            </a:endParaRPr>
          </a:p>
          <a:p>
            <a:pPr>
              <a:spcBef>
                <a:spcPts val="600"/>
              </a:spcBef>
            </a:pPr>
            <a:r>
              <a:rPr lang="en-US" sz="2400" u="sng" dirty="0" smtClean="0">
                <a:latin typeface="Gill Sans MT" panose="020B0502020104020203" pitchFamily="34" charset="0"/>
                <a:cs typeface="Times New Roman" panose="02020603050405020304" pitchFamily="18" charset="0"/>
              </a:rPr>
              <a:t>Please send feedback regarding </a:t>
            </a:r>
            <a:r>
              <a:rPr lang="en-US" sz="2400" u="sng" dirty="0" smtClean="0">
                <a:latin typeface="Gill Sans MT" panose="020B0502020104020203" pitchFamily="34" charset="0"/>
                <a:cs typeface="Times New Roman" panose="02020603050405020304" pitchFamily="18" charset="0"/>
              </a:rPr>
              <a:t>natural resource issues, opportunities, </a:t>
            </a:r>
            <a:r>
              <a:rPr lang="en-US" sz="2400" u="sng" dirty="0" smtClean="0">
                <a:latin typeface="Gill Sans MT" panose="020B0502020104020203" pitchFamily="34" charset="0"/>
                <a:cs typeface="Times New Roman" panose="02020603050405020304" pitchFamily="18" charset="0"/>
              </a:rPr>
              <a:t>or other questions/comments</a:t>
            </a:r>
            <a:r>
              <a:rPr lang="en-US" sz="2400" dirty="0" smtClean="0">
                <a:latin typeface="Gill Sans MT" panose="020B0502020104020203" pitchFamily="34" charset="0"/>
                <a:cs typeface="Times New Roman" panose="02020603050405020304" pitchFamily="18" charset="0"/>
              </a:rPr>
              <a:t> to </a:t>
            </a:r>
            <a:r>
              <a:rPr lang="en-US" sz="2400" dirty="0">
                <a:latin typeface="Gill Sans MT" panose="020B0502020104020203" pitchFamily="34" charset="0"/>
                <a:cs typeface="Times New Roman" panose="02020603050405020304" pitchFamily="18" charset="0"/>
              </a:rPr>
              <a:t>Pam Sablan (</a:t>
            </a:r>
            <a:r>
              <a:rPr lang="en-US" sz="2400" dirty="0" smtClean="0">
                <a:latin typeface="Gill Sans MT" panose="020B0502020104020203" pitchFamily="34" charset="0"/>
                <a:cs typeface="Times New Roman" panose="02020603050405020304" pitchFamily="18" charset="0"/>
                <a:hlinkClick r:id="rId4"/>
              </a:rPr>
              <a:t>Pamela.Sablan@usda.gov</a:t>
            </a:r>
            <a:r>
              <a:rPr lang="en-US" sz="2400" dirty="0" smtClean="0">
                <a:latin typeface="Gill Sans MT" panose="020B0502020104020203" pitchFamily="34" charset="0"/>
                <a:cs typeface="Times New Roman" panose="02020603050405020304" pitchFamily="18" charset="0"/>
              </a:rPr>
              <a:t>), </a:t>
            </a:r>
            <a:r>
              <a:rPr lang="en-US" sz="2400" dirty="0" err="1" smtClean="0">
                <a:latin typeface="Gill Sans MT" panose="020B0502020104020203" pitchFamily="34" charset="0"/>
                <a:cs typeface="Times New Roman" panose="02020603050405020304" pitchFamily="18" charset="0"/>
              </a:rPr>
              <a:t>Jebidiah</a:t>
            </a:r>
            <a:r>
              <a:rPr lang="en-US" sz="2400" dirty="0">
                <a:latin typeface="Gill Sans MT" panose="020B0502020104020203" pitchFamily="34" charset="0"/>
                <a:cs typeface="Times New Roman" panose="02020603050405020304" pitchFamily="18" charset="0"/>
              </a:rPr>
              <a:t> Dunn (</a:t>
            </a:r>
            <a:r>
              <a:rPr lang="en-US" sz="2400" dirty="0" smtClean="0">
                <a:latin typeface="Gill Sans MT" panose="020B0502020104020203" pitchFamily="34" charset="0"/>
                <a:cs typeface="Times New Roman" panose="02020603050405020304" pitchFamily="18" charset="0"/>
                <a:hlinkClick r:id="rId5"/>
              </a:rPr>
              <a:t>jedidiah.dunn@usda.gov</a:t>
            </a:r>
            <a:r>
              <a:rPr lang="en-US" sz="2400" dirty="0" smtClean="0">
                <a:latin typeface="Gill Sans MT" panose="020B0502020104020203" pitchFamily="34" charset="0"/>
                <a:cs typeface="Times New Roman" panose="02020603050405020304" pitchFamily="18" charset="0"/>
              </a:rPr>
              <a:t>), or Chad </a:t>
            </a:r>
            <a:r>
              <a:rPr lang="en-US" sz="2400" dirty="0" err="1" smtClean="0">
                <a:latin typeface="Gill Sans MT" panose="020B0502020104020203" pitchFamily="34" charset="0"/>
                <a:cs typeface="Times New Roman" panose="02020603050405020304" pitchFamily="18" charset="0"/>
              </a:rPr>
              <a:t>Cherefko</a:t>
            </a:r>
            <a:r>
              <a:rPr lang="en-US" sz="2400" dirty="0">
                <a:latin typeface="Gill Sans MT" panose="020B0502020104020203" pitchFamily="34" charset="0"/>
                <a:cs typeface="Times New Roman" panose="02020603050405020304" pitchFamily="18" charset="0"/>
              </a:rPr>
              <a:t> (</a:t>
            </a:r>
            <a:r>
              <a:rPr lang="en-US" sz="2400" dirty="0" smtClean="0">
                <a:latin typeface="Gill Sans MT" panose="020B0502020104020203" pitchFamily="34" charset="0"/>
                <a:cs typeface="Times New Roman" panose="02020603050405020304" pitchFamily="18" charset="0"/>
                <a:hlinkClick r:id="rId6"/>
              </a:rPr>
              <a:t>chad.cherefko@usda.gov</a:t>
            </a:r>
            <a:r>
              <a:rPr lang="en-US" sz="2400" dirty="0" smtClean="0">
                <a:latin typeface="Gill Sans MT" panose="020B0502020104020203" pitchFamily="34" charset="0"/>
                <a:cs typeface="Times New Roman" panose="02020603050405020304" pitchFamily="18" charset="0"/>
              </a:rPr>
              <a:t>). </a:t>
            </a:r>
            <a:endParaRPr lang="en-US" sz="2400" dirty="0">
              <a:latin typeface="Gill Sans MT" panose="020B0502020104020203"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BD2E9E1A-F969-4BB6-B9B1-63D2F2894BD3}"/>
              </a:ext>
            </a:extLst>
          </p:cNvPr>
          <p:cNvSpPr txBox="1">
            <a:spLocks/>
          </p:cNvSpPr>
          <p:nvPr/>
        </p:nvSpPr>
        <p:spPr>
          <a:xfrm>
            <a:off x="609600" y="274320"/>
            <a:ext cx="10515600" cy="6400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latin typeface="Gill Sans MT" panose="020B0502020104020203" pitchFamily="34" charset="0"/>
                <a:cs typeface="Times New Roman" panose="02020603050405020304" pitchFamily="18" charset="0"/>
              </a:rPr>
              <a:t>Feedback Requested</a:t>
            </a:r>
            <a:endParaRPr lang="en-US" sz="4000" b="1" dirty="0">
              <a:latin typeface="Gill Sans MT" panose="020B0502020104020203" pitchFamily="34" charset="0"/>
              <a:cs typeface="Times New Roman" panose="02020603050405020304" pitchFamily="18" charset="0"/>
            </a:endParaRPr>
          </a:p>
        </p:txBody>
      </p:sp>
    </p:spTree>
    <p:extLst>
      <p:ext uri="{BB962C8B-B14F-4D97-AF65-F5344CB8AC3E}">
        <p14:creationId xmlns:p14="http://schemas.microsoft.com/office/powerpoint/2010/main" val="371037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600200"/>
            <a:ext cx="10515600" cy="1325563"/>
          </a:xfrm>
        </p:spPr>
        <p:txBody>
          <a:bodyPr>
            <a:normAutofit/>
          </a:bodyPr>
          <a:lstStyle/>
          <a:p>
            <a:pPr algn="ctr"/>
            <a:r>
              <a:rPr lang="en-US" sz="4000" dirty="0" smtClean="0">
                <a:latin typeface="Gill Sans MT" panose="020B0502020104020203" pitchFamily="34" charset="0"/>
              </a:rPr>
              <a:t>Achugao Update</a:t>
            </a:r>
            <a:r>
              <a:rPr lang="en-US" sz="4000" dirty="0" smtClean="0">
                <a:latin typeface="Gill Sans MT" panose="020B0502020104020203" pitchFamily="34" charset="0"/>
              </a:rPr>
              <a:t> </a:t>
            </a:r>
            <a:r>
              <a:rPr lang="en-US" sz="4000" dirty="0" smtClean="0">
                <a:latin typeface="Gill Sans MT" panose="020B0502020104020203" pitchFamily="34" charset="0"/>
              </a:rPr>
              <a:t>Presentation</a:t>
            </a:r>
            <a:endParaRPr lang="en-US" sz="4000" dirty="0">
              <a:latin typeface="Gill Sans MT" panose="020B0502020104020203" pitchFamily="34" charset="0"/>
            </a:endParaRPr>
          </a:p>
        </p:txBody>
      </p:sp>
      <p:sp>
        <p:nvSpPr>
          <p:cNvPr id="2" name="Slide Number Placeholder 1"/>
          <p:cNvSpPr>
            <a:spLocks noGrp="1"/>
          </p:cNvSpPr>
          <p:nvPr>
            <p:ph type="sldNum" sz="quarter" idx="12"/>
          </p:nvPr>
        </p:nvSpPr>
        <p:spPr/>
        <p:txBody>
          <a:bodyPr/>
          <a:lstStyle/>
          <a:p>
            <a:fld id="{A66B1477-41C6-4A9D-9D62-3256DE36D411}" type="slidenum">
              <a:rPr lang="en-US" smtClean="0"/>
              <a:t>13</a:t>
            </a:fld>
            <a:endParaRPr lang="en-US"/>
          </a:p>
        </p:txBody>
      </p:sp>
    </p:spTree>
    <p:extLst>
      <p:ext uri="{BB962C8B-B14F-4D97-AF65-F5344CB8AC3E}">
        <p14:creationId xmlns:p14="http://schemas.microsoft.com/office/powerpoint/2010/main" val="3560216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66B1477-41C6-4A9D-9D62-3256DE36D411}" type="slidenum">
              <a:rPr lang="en-US" smtClean="0"/>
              <a:t>14</a:t>
            </a:fld>
            <a:endParaRPr lang="en-US"/>
          </a:p>
        </p:txBody>
      </p:sp>
      <p:sp>
        <p:nvSpPr>
          <p:cNvPr id="5" name="TextBox 4"/>
          <p:cNvSpPr txBox="1"/>
          <p:nvPr/>
        </p:nvSpPr>
        <p:spPr>
          <a:xfrm>
            <a:off x="381000" y="1160651"/>
            <a:ext cx="11430000" cy="4093428"/>
          </a:xfrm>
          <a:prstGeom prst="rect">
            <a:avLst/>
          </a:prstGeom>
          <a:noFill/>
        </p:spPr>
        <p:txBody>
          <a:bodyPr wrap="square" rtlCol="0">
            <a:spAutoFit/>
          </a:bodyPr>
          <a:lstStyle/>
          <a:p>
            <a:pPr>
              <a:spcBef>
                <a:spcPts val="600"/>
              </a:spcBef>
            </a:pPr>
            <a:r>
              <a:rPr lang="en-US" sz="2400" dirty="0" smtClean="0">
                <a:latin typeface="Gill Sans MT" panose="020B0502020104020203" pitchFamily="34" charset="0"/>
                <a:cs typeface="Times New Roman" panose="02020603050405020304" pitchFamily="18" charset="0"/>
              </a:rPr>
              <a:t>Achugao Interim </a:t>
            </a:r>
            <a:r>
              <a:rPr lang="en-US" sz="2400" dirty="0">
                <a:latin typeface="Gill Sans MT" panose="020B0502020104020203" pitchFamily="34" charset="0"/>
                <a:cs typeface="Times New Roman" panose="02020603050405020304" pitchFamily="18" charset="0"/>
              </a:rPr>
              <a:t>Report: </a:t>
            </a:r>
            <a:r>
              <a:rPr lang="en-US" sz="2400" dirty="0">
                <a:latin typeface="Gill Sans MT" panose="020B0502020104020203" pitchFamily="34" charset="0"/>
                <a:cs typeface="Times New Roman" panose="02020603050405020304" pitchFamily="18" charset="0"/>
                <a:hlinkClick r:id="rId2"/>
              </a:rPr>
              <a:t>https://</a:t>
            </a:r>
            <a:r>
              <a:rPr lang="en-US" sz="2400" dirty="0" smtClean="0">
                <a:latin typeface="Gill Sans MT" panose="020B0502020104020203" pitchFamily="34" charset="0"/>
                <a:cs typeface="Times New Roman" panose="02020603050405020304" pitchFamily="18" charset="0"/>
                <a:hlinkClick r:id="rId2"/>
              </a:rPr>
              <a:t>dcrm.gov.mp/wp-content/uploads/crm/201215_Achugao_Existing-Conditions-and-Opportunities.pdf</a:t>
            </a:r>
            <a:endParaRPr lang="en-US" sz="2400" dirty="0" smtClean="0">
              <a:latin typeface="Gill Sans MT" panose="020B0502020104020203" pitchFamily="34" charset="0"/>
              <a:cs typeface="Times New Roman" panose="02020603050405020304" pitchFamily="18" charset="0"/>
            </a:endParaRPr>
          </a:p>
          <a:p>
            <a:pPr>
              <a:spcBef>
                <a:spcPts val="600"/>
              </a:spcBef>
            </a:pPr>
            <a:r>
              <a:rPr lang="en-US" sz="2400" dirty="0" smtClean="0">
                <a:latin typeface="Gill Sans MT" panose="020B0502020104020203" pitchFamily="34" charset="0"/>
                <a:cs typeface="Times New Roman" panose="02020603050405020304" pitchFamily="18" charset="0"/>
              </a:rPr>
              <a:t>Appendix A, Field </a:t>
            </a:r>
            <a:r>
              <a:rPr lang="en-US" sz="2400" dirty="0">
                <a:latin typeface="Gill Sans MT" panose="020B0502020104020203" pitchFamily="34" charset="0"/>
                <a:cs typeface="Times New Roman" panose="02020603050405020304" pitchFamily="18" charset="0"/>
              </a:rPr>
              <a:t>Forms: </a:t>
            </a:r>
            <a:r>
              <a:rPr lang="en-US" sz="2400" dirty="0">
                <a:latin typeface="Gill Sans MT" panose="020B0502020104020203" pitchFamily="34" charset="0"/>
                <a:cs typeface="Times New Roman" panose="02020603050405020304" pitchFamily="18" charset="0"/>
                <a:hlinkClick r:id="rId3"/>
              </a:rPr>
              <a:t>https://</a:t>
            </a:r>
            <a:r>
              <a:rPr lang="en-US" sz="2400" dirty="0" smtClean="0">
                <a:latin typeface="Gill Sans MT" panose="020B0502020104020203" pitchFamily="34" charset="0"/>
                <a:cs typeface="Times New Roman" panose="02020603050405020304" pitchFamily="18" charset="0"/>
                <a:hlinkClick r:id="rId3"/>
              </a:rPr>
              <a:t>drive.google.com/file/d/1kGSU22z4rq5eo8_aRvaaBi0-7ANNzSL6/view?usp=sharing</a:t>
            </a:r>
            <a:endParaRPr lang="en-US" sz="2400" dirty="0" smtClean="0">
              <a:latin typeface="Gill Sans MT" panose="020B0502020104020203" pitchFamily="34" charset="0"/>
              <a:cs typeface="Times New Roman" panose="02020603050405020304" pitchFamily="18" charset="0"/>
            </a:endParaRPr>
          </a:p>
          <a:p>
            <a:pPr>
              <a:spcBef>
                <a:spcPts val="600"/>
              </a:spcBef>
            </a:pPr>
            <a:r>
              <a:rPr lang="en-US" sz="2400" dirty="0" smtClean="0">
                <a:latin typeface="Gill Sans MT" panose="020B0502020104020203" pitchFamily="34" charset="0"/>
                <a:cs typeface="Times New Roman" panose="02020603050405020304" pitchFamily="18" charset="0"/>
              </a:rPr>
              <a:t>Horsley Witten online mapping of drainage infrastructure &amp; </a:t>
            </a:r>
            <a:r>
              <a:rPr lang="en-US" sz="2400" dirty="0">
                <a:latin typeface="Gill Sans MT" panose="020B0502020104020203" pitchFamily="34" charset="0"/>
                <a:cs typeface="Times New Roman" panose="02020603050405020304" pitchFamily="18" charset="0"/>
              </a:rPr>
              <a:t>potential project sites: </a:t>
            </a:r>
            <a:r>
              <a:rPr lang="en-US" sz="2400" dirty="0">
                <a:latin typeface="Gill Sans MT" panose="020B0502020104020203" pitchFamily="34" charset="0"/>
                <a:cs typeface="Times New Roman" panose="02020603050405020304" pitchFamily="18" charset="0"/>
                <a:hlinkClick r:id="rId4"/>
              </a:rPr>
              <a:t>https://</a:t>
            </a:r>
            <a:r>
              <a:rPr lang="en-US" sz="2400" dirty="0" smtClean="0">
                <a:latin typeface="Gill Sans MT" panose="020B0502020104020203" pitchFamily="34" charset="0"/>
                <a:cs typeface="Times New Roman" panose="02020603050405020304" pitchFamily="18" charset="0"/>
                <a:hlinkClick r:id="rId4"/>
              </a:rPr>
              <a:t>arcg.is/j1eqD0</a:t>
            </a:r>
            <a:endParaRPr lang="en-US" sz="2400" dirty="0" smtClean="0">
              <a:latin typeface="Gill Sans MT" panose="020B0502020104020203" pitchFamily="34" charset="0"/>
              <a:cs typeface="Times New Roman" panose="02020603050405020304" pitchFamily="18" charset="0"/>
            </a:endParaRPr>
          </a:p>
          <a:p>
            <a:pPr>
              <a:spcBef>
                <a:spcPts val="600"/>
              </a:spcBef>
            </a:pPr>
            <a:endParaRPr lang="en-US" sz="2400" dirty="0" smtClean="0">
              <a:latin typeface="Gill Sans MT" panose="020B0502020104020203" pitchFamily="34" charset="0"/>
              <a:cs typeface="Times New Roman" panose="02020603050405020304" pitchFamily="18" charset="0"/>
            </a:endParaRPr>
          </a:p>
          <a:p>
            <a:pPr>
              <a:spcBef>
                <a:spcPts val="600"/>
              </a:spcBef>
            </a:pPr>
            <a:r>
              <a:rPr lang="en-US" sz="2400" u="sng" dirty="0" smtClean="0">
                <a:latin typeface="Gill Sans MT" panose="020B0502020104020203" pitchFamily="34" charset="0"/>
                <a:cs typeface="Times New Roman" panose="02020603050405020304" pitchFamily="18" charset="0"/>
              </a:rPr>
              <a:t>Please send feedback regarding projects priority-setting, additional project ideas, or other questions/comments</a:t>
            </a:r>
            <a:r>
              <a:rPr lang="en-US" sz="2400" dirty="0" smtClean="0">
                <a:latin typeface="Gill Sans MT" panose="020B0502020104020203" pitchFamily="34" charset="0"/>
                <a:cs typeface="Times New Roman" panose="02020603050405020304" pitchFamily="18" charset="0"/>
              </a:rPr>
              <a:t> to Becky </a:t>
            </a:r>
            <a:r>
              <a:rPr lang="en-US" sz="2400" dirty="0" err="1" smtClean="0">
                <a:latin typeface="Gill Sans MT" panose="020B0502020104020203" pitchFamily="34" charset="0"/>
                <a:cs typeface="Times New Roman" panose="02020603050405020304" pitchFamily="18" charset="0"/>
              </a:rPr>
              <a:t>Skeele</a:t>
            </a:r>
            <a:r>
              <a:rPr lang="en-US" sz="2400" dirty="0">
                <a:latin typeface="Gill Sans MT" panose="020B0502020104020203" pitchFamily="34" charset="0"/>
                <a:cs typeface="Times New Roman" panose="02020603050405020304" pitchFamily="18" charset="0"/>
              </a:rPr>
              <a:t> (</a:t>
            </a:r>
            <a:r>
              <a:rPr lang="en-US" sz="2400" dirty="0" smtClean="0">
                <a:latin typeface="Gill Sans MT" panose="020B0502020104020203" pitchFamily="34" charset="0"/>
                <a:cs typeface="Times New Roman" panose="02020603050405020304" pitchFamily="18" charset="0"/>
                <a:hlinkClick r:id="rId5"/>
              </a:rPr>
              <a:t>becky@koaconsultingllc.com</a:t>
            </a:r>
            <a:r>
              <a:rPr lang="en-US" sz="2400" dirty="0" smtClean="0">
                <a:latin typeface="Gill Sans MT" panose="020B0502020104020203" pitchFamily="34" charset="0"/>
                <a:cs typeface="Times New Roman" panose="02020603050405020304" pitchFamily="18" charset="0"/>
              </a:rPr>
              <a:t>), Anne </a:t>
            </a:r>
            <a:r>
              <a:rPr lang="en-US" sz="2400" dirty="0" err="1" smtClean="0">
                <a:latin typeface="Gill Sans MT" panose="020B0502020104020203" pitchFamily="34" charset="0"/>
                <a:cs typeface="Times New Roman" panose="02020603050405020304" pitchFamily="18" charset="0"/>
              </a:rPr>
              <a:t>Kitchell</a:t>
            </a:r>
            <a:r>
              <a:rPr lang="en-US" sz="2400" dirty="0">
                <a:latin typeface="Gill Sans MT" panose="020B0502020104020203" pitchFamily="34" charset="0"/>
                <a:cs typeface="Times New Roman" panose="02020603050405020304" pitchFamily="18" charset="0"/>
              </a:rPr>
              <a:t> (</a:t>
            </a:r>
            <a:r>
              <a:rPr lang="en-US" sz="2400" dirty="0" smtClean="0">
                <a:latin typeface="Gill Sans MT" panose="020B0502020104020203" pitchFamily="34" charset="0"/>
                <a:cs typeface="Times New Roman" panose="02020603050405020304" pitchFamily="18" charset="0"/>
                <a:hlinkClick r:id="rId6"/>
              </a:rPr>
              <a:t>akitchell@horsleywitten.com</a:t>
            </a:r>
            <a:r>
              <a:rPr lang="en-US" sz="2400" dirty="0" smtClean="0">
                <a:latin typeface="Gill Sans MT" panose="020B0502020104020203" pitchFamily="34" charset="0"/>
                <a:cs typeface="Times New Roman" panose="02020603050405020304" pitchFamily="18" charset="0"/>
              </a:rPr>
              <a:t>), and/or myself (</a:t>
            </a:r>
            <a:r>
              <a:rPr lang="en-US" sz="2400" dirty="0" smtClean="0">
                <a:latin typeface="Gill Sans MT" panose="020B0502020104020203" pitchFamily="34" charset="0"/>
                <a:cs typeface="Times New Roman" panose="02020603050405020304" pitchFamily="18" charset="0"/>
                <a:hlinkClick r:id="rId7"/>
              </a:rPr>
              <a:t>zwilliams@dcrm.gov.mp</a:t>
            </a:r>
            <a:r>
              <a:rPr lang="en-US" sz="2400" dirty="0" smtClean="0">
                <a:latin typeface="Gill Sans MT" panose="020B0502020104020203" pitchFamily="34" charset="0"/>
                <a:cs typeface="Times New Roman" panose="02020603050405020304" pitchFamily="18" charset="0"/>
              </a:rPr>
              <a:t>). </a:t>
            </a:r>
            <a:endParaRPr lang="en-US" sz="2400" dirty="0">
              <a:latin typeface="Gill Sans MT" panose="020B0502020104020203"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BD2E9E1A-F969-4BB6-B9B1-63D2F2894BD3}"/>
              </a:ext>
            </a:extLst>
          </p:cNvPr>
          <p:cNvSpPr txBox="1">
            <a:spLocks/>
          </p:cNvSpPr>
          <p:nvPr/>
        </p:nvSpPr>
        <p:spPr>
          <a:xfrm>
            <a:off x="609600" y="274320"/>
            <a:ext cx="10515600" cy="6400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latin typeface="Gill Sans MT" panose="020B0502020104020203" pitchFamily="34" charset="0"/>
                <a:cs typeface="Times New Roman" panose="02020603050405020304" pitchFamily="18" charset="0"/>
              </a:rPr>
              <a:t>Feedback Requested</a:t>
            </a:r>
            <a:endParaRPr lang="en-US" sz="4000" b="1" dirty="0">
              <a:latin typeface="Gill Sans MT" panose="020B0502020104020203" pitchFamily="34" charset="0"/>
              <a:cs typeface="Times New Roman" panose="02020603050405020304" pitchFamily="18" charset="0"/>
            </a:endParaRPr>
          </a:p>
        </p:txBody>
      </p:sp>
    </p:spTree>
    <p:extLst>
      <p:ext uri="{BB962C8B-B14F-4D97-AF65-F5344CB8AC3E}">
        <p14:creationId xmlns:p14="http://schemas.microsoft.com/office/powerpoint/2010/main" val="302042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6B1477-41C6-4A9D-9D62-3256DE36D411}" type="slidenum">
              <a:rPr lang="en-US" smtClean="0"/>
              <a:t>15</a:t>
            </a:fld>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3247" b="13248"/>
          <a:stretch/>
        </p:blipFill>
        <p:spPr>
          <a:xfrm>
            <a:off x="152400" y="152400"/>
            <a:ext cx="11887200" cy="6553200"/>
          </a:xfrm>
          <a:prstGeom prst="rect">
            <a:avLst/>
          </a:prstGeom>
        </p:spPr>
      </p:pic>
      <p:sp>
        <p:nvSpPr>
          <p:cNvPr id="6" name="Title 1"/>
          <p:cNvSpPr txBox="1">
            <a:spLocks/>
          </p:cNvSpPr>
          <p:nvPr/>
        </p:nvSpPr>
        <p:spPr>
          <a:xfrm>
            <a:off x="0" y="152400"/>
            <a:ext cx="6400800" cy="100584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smtClean="0">
                <a:latin typeface="Gill Sans MT" panose="020B0502020104020203" pitchFamily="34" charset="0"/>
                <a:cs typeface="Times New Roman" panose="02020603050405020304" pitchFamily="18" charset="0"/>
              </a:rPr>
              <a:t>Wireless Ridge Revegetation</a:t>
            </a:r>
            <a:endParaRPr lang="en-US" sz="3600" dirty="0">
              <a:latin typeface="Gill Sans MT" panose="020B0502020104020203" pitchFamily="34" charset="0"/>
              <a:cs typeface="Times New Roman" panose="02020603050405020304" pitchFamily="18" charset="0"/>
            </a:endParaRPr>
          </a:p>
        </p:txBody>
      </p:sp>
    </p:spTree>
    <p:extLst>
      <p:ext uri="{BB962C8B-B14F-4D97-AF65-F5344CB8AC3E}">
        <p14:creationId xmlns:p14="http://schemas.microsoft.com/office/powerpoint/2010/main" val="25459560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4400"/>
          </a:xfrm>
        </p:spPr>
        <p:txBody>
          <a:bodyPr/>
          <a:lstStyle/>
          <a:p>
            <a:r>
              <a:rPr lang="en-US" dirty="0" smtClean="0">
                <a:latin typeface="Gill Sans MT" panose="020B0502020104020203" pitchFamily="34" charset="0"/>
              </a:rPr>
              <a:t>Quick Intro</a:t>
            </a:r>
            <a:endParaRPr lang="en-US" dirty="0">
              <a:latin typeface="Gill Sans MT" panose="020B0502020104020203" pitchFamily="34" charset="0"/>
            </a:endParaRPr>
          </a:p>
        </p:txBody>
      </p:sp>
      <p:sp>
        <p:nvSpPr>
          <p:cNvPr id="3" name="Content Placeholder 2"/>
          <p:cNvSpPr>
            <a:spLocks noGrp="1"/>
          </p:cNvSpPr>
          <p:nvPr>
            <p:ph idx="1"/>
          </p:nvPr>
        </p:nvSpPr>
        <p:spPr>
          <a:xfrm>
            <a:off x="838200" y="1600200"/>
            <a:ext cx="10515600" cy="4351338"/>
          </a:xfrm>
        </p:spPr>
        <p:txBody>
          <a:bodyPr>
            <a:normAutofit/>
          </a:bodyPr>
          <a:lstStyle/>
          <a:p>
            <a:r>
              <a:rPr lang="en-US" dirty="0" smtClean="0">
                <a:latin typeface="Gill Sans MT" panose="020B0502020104020203" pitchFamily="34" charset="0"/>
              </a:rPr>
              <a:t>DOI grant has provided funding for revegetation in Achugao Watershed</a:t>
            </a:r>
          </a:p>
          <a:p>
            <a:r>
              <a:rPr lang="en-US" dirty="0" smtClean="0">
                <a:latin typeface="Gill Sans MT" panose="020B0502020104020203" pitchFamily="34" charset="0"/>
              </a:rPr>
              <a:t>MINA has been selected to recruit three part-time employees to aid in efforts.</a:t>
            </a:r>
          </a:p>
          <a:p>
            <a:r>
              <a:rPr lang="en-US" dirty="0" smtClean="0">
                <a:latin typeface="Gill Sans MT" panose="020B0502020104020203" pitchFamily="34" charset="0"/>
              </a:rPr>
              <a:t>Forestry will be providing support through propagation of target vegetation species</a:t>
            </a:r>
          </a:p>
          <a:p>
            <a:r>
              <a:rPr lang="en-US" dirty="0" smtClean="0">
                <a:latin typeface="Gill Sans MT" panose="020B0502020104020203" pitchFamily="34" charset="0"/>
              </a:rPr>
              <a:t>Goal is to restore six acres of vegetation in the “bell”</a:t>
            </a:r>
          </a:p>
          <a:p>
            <a:pPr marL="0" indent="0">
              <a:buNone/>
            </a:pPr>
            <a:endParaRPr lang="en-US" dirty="0">
              <a:latin typeface="Gill Sans MT" panose="020B0502020104020203" pitchFamily="34" charset="0"/>
            </a:endParaRPr>
          </a:p>
        </p:txBody>
      </p:sp>
    </p:spTree>
    <p:extLst>
      <p:ext uri="{BB962C8B-B14F-4D97-AF65-F5344CB8AC3E}">
        <p14:creationId xmlns:p14="http://schemas.microsoft.com/office/powerpoint/2010/main" val="15380778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15000" y="1583540"/>
            <a:ext cx="6274550" cy="4589107"/>
          </a:xfrm>
          <a:prstGeom prst="rect">
            <a:avLst/>
          </a:prstGeom>
        </p:spPr>
      </p:pic>
      <p:sp>
        <p:nvSpPr>
          <p:cNvPr id="2" name="Title 1"/>
          <p:cNvSpPr>
            <a:spLocks noGrp="1"/>
          </p:cNvSpPr>
          <p:nvPr>
            <p:ph type="title"/>
          </p:nvPr>
        </p:nvSpPr>
        <p:spPr>
          <a:xfrm>
            <a:off x="609600" y="198437"/>
            <a:ext cx="10515600" cy="1325563"/>
          </a:xfrm>
        </p:spPr>
        <p:txBody>
          <a:bodyPr/>
          <a:lstStyle/>
          <a:p>
            <a:r>
              <a:rPr lang="en-US" dirty="0" smtClean="0">
                <a:latin typeface="Gill Sans MT" panose="020B0502020104020203" pitchFamily="34" charset="0"/>
              </a:rPr>
              <a:t>The Bell</a:t>
            </a:r>
            <a:endParaRPr lang="en-US" dirty="0">
              <a:latin typeface="Gill Sans MT" panose="020B0502020104020203" pitchFamily="34" charset="0"/>
            </a:endParaRPr>
          </a:p>
        </p:txBody>
      </p:sp>
      <p:pic>
        <p:nvPicPr>
          <p:cNvPr id="4" name="Picture 3"/>
          <p:cNvPicPr>
            <a:picLocks noChangeAspect="1"/>
          </p:cNvPicPr>
          <p:nvPr/>
        </p:nvPicPr>
        <p:blipFill>
          <a:blip r:embed="rId3"/>
          <a:stretch>
            <a:fillRect/>
          </a:stretch>
        </p:blipFill>
        <p:spPr>
          <a:xfrm>
            <a:off x="233363" y="1600200"/>
            <a:ext cx="5024437" cy="4589107"/>
          </a:xfrm>
          <a:prstGeom prst="rect">
            <a:avLst/>
          </a:prstGeom>
        </p:spPr>
      </p:pic>
      <p:sp>
        <p:nvSpPr>
          <p:cNvPr id="5" name="Rectangle 4"/>
          <p:cNvSpPr/>
          <p:nvPr/>
        </p:nvSpPr>
        <p:spPr>
          <a:xfrm>
            <a:off x="2115671" y="4003152"/>
            <a:ext cx="1398494" cy="11205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8757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15000" y="1583540"/>
            <a:ext cx="6274550" cy="4589107"/>
          </a:xfrm>
          <a:prstGeom prst="rect">
            <a:avLst/>
          </a:prstGeom>
        </p:spPr>
      </p:pic>
      <p:sp>
        <p:nvSpPr>
          <p:cNvPr id="2" name="Title 1"/>
          <p:cNvSpPr>
            <a:spLocks noGrp="1"/>
          </p:cNvSpPr>
          <p:nvPr>
            <p:ph type="title"/>
          </p:nvPr>
        </p:nvSpPr>
        <p:spPr>
          <a:xfrm>
            <a:off x="609600" y="198437"/>
            <a:ext cx="10515600" cy="1325563"/>
          </a:xfrm>
        </p:spPr>
        <p:txBody>
          <a:bodyPr/>
          <a:lstStyle/>
          <a:p>
            <a:r>
              <a:rPr lang="en-US" dirty="0" smtClean="0">
                <a:latin typeface="Gill Sans MT" panose="020B0502020104020203" pitchFamily="34" charset="0"/>
              </a:rPr>
              <a:t>The Bell</a:t>
            </a:r>
            <a:endParaRPr lang="en-US" dirty="0">
              <a:latin typeface="Gill Sans MT" panose="020B0502020104020203" pitchFamily="34" charset="0"/>
            </a:endParaRPr>
          </a:p>
        </p:txBody>
      </p:sp>
      <p:pic>
        <p:nvPicPr>
          <p:cNvPr id="4" name="Picture 3"/>
          <p:cNvPicPr>
            <a:picLocks noChangeAspect="1"/>
          </p:cNvPicPr>
          <p:nvPr/>
        </p:nvPicPr>
        <p:blipFill>
          <a:blip r:embed="rId3"/>
          <a:stretch>
            <a:fillRect/>
          </a:stretch>
        </p:blipFill>
        <p:spPr>
          <a:xfrm>
            <a:off x="233363" y="1600200"/>
            <a:ext cx="5024437" cy="4589107"/>
          </a:xfrm>
          <a:prstGeom prst="rect">
            <a:avLst/>
          </a:prstGeom>
        </p:spPr>
      </p:pic>
      <p:pic>
        <p:nvPicPr>
          <p:cNvPr id="7" name="Picture 6"/>
          <p:cNvPicPr>
            <a:picLocks noChangeAspect="1"/>
          </p:cNvPicPr>
          <p:nvPr/>
        </p:nvPicPr>
        <p:blipFill>
          <a:blip r:embed="rId4"/>
          <a:stretch>
            <a:fillRect/>
          </a:stretch>
        </p:blipFill>
        <p:spPr>
          <a:xfrm>
            <a:off x="5715000" y="1565706"/>
            <a:ext cx="6274550" cy="4554893"/>
          </a:xfrm>
          <a:prstGeom prst="rect">
            <a:avLst/>
          </a:prstGeom>
        </p:spPr>
      </p:pic>
      <p:sp>
        <p:nvSpPr>
          <p:cNvPr id="5" name="Rectangle 4"/>
          <p:cNvSpPr/>
          <p:nvPr/>
        </p:nvSpPr>
        <p:spPr>
          <a:xfrm>
            <a:off x="2115671" y="4003152"/>
            <a:ext cx="1398494" cy="11205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1722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7037"/>
            <a:ext cx="10515600" cy="914400"/>
          </a:xfrm>
        </p:spPr>
        <p:txBody>
          <a:bodyPr/>
          <a:lstStyle/>
          <a:p>
            <a:r>
              <a:rPr lang="en-US" dirty="0" smtClean="0">
                <a:latin typeface="Gill Sans MT" panose="020B0502020104020203" pitchFamily="34" charset="0"/>
              </a:rPr>
              <a:t>Concerns</a:t>
            </a:r>
            <a:endParaRPr lang="en-US" dirty="0">
              <a:latin typeface="Gill Sans MT" panose="020B0502020104020203" pitchFamily="34" charset="0"/>
            </a:endParaRPr>
          </a:p>
        </p:txBody>
      </p:sp>
      <p:sp>
        <p:nvSpPr>
          <p:cNvPr id="3" name="Content Placeholder 2"/>
          <p:cNvSpPr>
            <a:spLocks noGrp="1"/>
          </p:cNvSpPr>
          <p:nvPr>
            <p:ph idx="1"/>
          </p:nvPr>
        </p:nvSpPr>
        <p:spPr>
          <a:xfrm>
            <a:off x="776468" y="1820862"/>
            <a:ext cx="4862332" cy="4351338"/>
          </a:xfrm>
        </p:spPr>
        <p:txBody>
          <a:bodyPr/>
          <a:lstStyle/>
          <a:p>
            <a:r>
              <a:rPr lang="en-US" dirty="0" smtClean="0">
                <a:latin typeface="Gill Sans MT" panose="020B0502020104020203" pitchFamily="34" charset="0"/>
              </a:rPr>
              <a:t>Endangered Species Habitat</a:t>
            </a:r>
          </a:p>
          <a:p>
            <a:r>
              <a:rPr lang="en-US" dirty="0" smtClean="0">
                <a:latin typeface="Gill Sans MT" panose="020B0502020104020203" pitchFamily="34" charset="0"/>
              </a:rPr>
              <a:t>Historic Preservation Areas</a:t>
            </a:r>
          </a:p>
          <a:p>
            <a:r>
              <a:rPr lang="en-US" dirty="0" smtClean="0">
                <a:latin typeface="Gill Sans MT" panose="020B0502020104020203" pitchFamily="34" charset="0"/>
              </a:rPr>
              <a:t>Private land (pretty much entire area is public)</a:t>
            </a:r>
          </a:p>
          <a:p>
            <a:r>
              <a:rPr lang="en-US" dirty="0" smtClean="0">
                <a:latin typeface="Gill Sans MT" panose="020B0502020104020203" pitchFamily="34" charset="0"/>
              </a:rPr>
              <a:t>Public use (hunting)</a:t>
            </a:r>
          </a:p>
          <a:p>
            <a:r>
              <a:rPr lang="en-US" dirty="0" smtClean="0">
                <a:latin typeface="Gill Sans MT" panose="020B0502020104020203" pitchFamily="34" charset="0"/>
              </a:rPr>
              <a:t>Access</a:t>
            </a:r>
          </a:p>
          <a:p>
            <a:r>
              <a:rPr lang="en-US" dirty="0" smtClean="0">
                <a:latin typeface="Gill Sans MT" panose="020B0502020104020203" pitchFamily="34" charset="0"/>
              </a:rPr>
              <a:t>Having the biggest impact</a:t>
            </a:r>
          </a:p>
          <a:p>
            <a:r>
              <a:rPr lang="en-US" dirty="0" smtClean="0">
                <a:latin typeface="Gill Sans MT" panose="020B0502020104020203" pitchFamily="34" charset="0"/>
              </a:rPr>
              <a:t>UXOs…</a:t>
            </a:r>
            <a:endParaRPr lang="en-US" dirty="0">
              <a:latin typeface="Gill Sans MT" panose="020B0502020104020203" pitchFamily="34" charset="0"/>
            </a:endParaRPr>
          </a:p>
        </p:txBody>
      </p:sp>
      <p:pic>
        <p:nvPicPr>
          <p:cNvPr id="5" name="Picture 4"/>
          <p:cNvPicPr>
            <a:picLocks noChangeAspect="1"/>
          </p:cNvPicPr>
          <p:nvPr/>
        </p:nvPicPr>
        <p:blipFill>
          <a:blip r:embed="rId2"/>
          <a:stretch>
            <a:fillRect/>
          </a:stretch>
        </p:blipFill>
        <p:spPr>
          <a:xfrm>
            <a:off x="5791200" y="292765"/>
            <a:ext cx="6223137" cy="5157593"/>
          </a:xfrm>
          <a:prstGeom prst="rect">
            <a:avLst/>
          </a:prstGeom>
        </p:spPr>
      </p:pic>
      <p:sp>
        <p:nvSpPr>
          <p:cNvPr id="4" name="TextBox 3"/>
          <p:cNvSpPr txBox="1"/>
          <p:nvPr/>
        </p:nvSpPr>
        <p:spPr>
          <a:xfrm>
            <a:off x="7862047" y="5508325"/>
            <a:ext cx="2383538" cy="369332"/>
          </a:xfrm>
          <a:prstGeom prst="rect">
            <a:avLst/>
          </a:prstGeom>
          <a:noFill/>
        </p:spPr>
        <p:txBody>
          <a:bodyPr wrap="none" rtlCol="0">
            <a:spAutoFit/>
          </a:bodyPr>
          <a:lstStyle/>
          <a:p>
            <a:r>
              <a:rPr lang="en-US" dirty="0" smtClean="0">
                <a:latin typeface="Gill Sans MT" panose="020B0502020104020203" pitchFamily="34" charset="0"/>
              </a:rPr>
              <a:t>Fire mapping of the bell</a:t>
            </a:r>
            <a:endParaRPr lang="en-US" dirty="0">
              <a:latin typeface="Gill Sans MT" panose="020B0502020104020203" pitchFamily="34" charset="0"/>
            </a:endParaRPr>
          </a:p>
        </p:txBody>
      </p:sp>
    </p:spTree>
    <p:extLst>
      <p:ext uri="{BB962C8B-B14F-4D97-AF65-F5344CB8AC3E}">
        <p14:creationId xmlns:p14="http://schemas.microsoft.com/office/powerpoint/2010/main" val="22057668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66B1477-41C6-4A9D-9D62-3256DE36D411}" type="slidenum">
              <a:rPr lang="en-US" smtClean="0"/>
              <a:t>2</a:t>
            </a:fld>
            <a:endParaRPr lang="en-US"/>
          </a:p>
        </p:txBody>
      </p:sp>
      <p:pic>
        <p:nvPicPr>
          <p:cNvPr id="3" name="Picture 2"/>
          <p:cNvPicPr>
            <a:picLocks noChangeAspect="1"/>
          </p:cNvPicPr>
          <p:nvPr/>
        </p:nvPicPr>
        <p:blipFill rotWithShape="1">
          <a:blip r:embed="rId3"/>
          <a:srcRect l="58751" t="12592" r="21788" b="5950"/>
          <a:stretch/>
        </p:blipFill>
        <p:spPr>
          <a:xfrm>
            <a:off x="7543800" y="381000"/>
            <a:ext cx="4495800" cy="5292411"/>
          </a:xfrm>
          <a:prstGeom prst="rect">
            <a:avLst/>
          </a:prstGeom>
        </p:spPr>
      </p:pic>
      <p:sp>
        <p:nvSpPr>
          <p:cNvPr id="5" name="TextBox 4"/>
          <p:cNvSpPr txBox="1"/>
          <p:nvPr/>
        </p:nvSpPr>
        <p:spPr>
          <a:xfrm>
            <a:off x="152400" y="1160651"/>
            <a:ext cx="7315200" cy="4572000"/>
          </a:xfrm>
          <a:prstGeom prst="rect">
            <a:avLst/>
          </a:prstGeom>
          <a:noFill/>
        </p:spPr>
        <p:txBody>
          <a:bodyPr wrap="square" rtlCol="0">
            <a:spAutoFit/>
          </a:bodyPr>
          <a:lstStyle/>
          <a:p>
            <a:pPr>
              <a:spcBef>
                <a:spcPts val="600"/>
              </a:spcBef>
            </a:pPr>
            <a:r>
              <a:rPr lang="en-US" sz="2400" dirty="0" smtClean="0">
                <a:latin typeface="Gill Sans MT" panose="020B0502020104020203" pitchFamily="34" charset="0"/>
                <a:cs typeface="Times New Roman" panose="02020603050405020304" pitchFamily="18" charset="0"/>
              </a:rPr>
              <a:t>The Watershed Working Group is a network of partners involved in watersheds planning, project implementation, research, and education.</a:t>
            </a:r>
          </a:p>
          <a:p>
            <a:pPr>
              <a:spcBef>
                <a:spcPts val="600"/>
              </a:spcBef>
            </a:pPr>
            <a:endParaRPr lang="en-US" sz="2400" dirty="0">
              <a:latin typeface="Gill Sans MT" panose="020B0502020104020203" pitchFamily="34" charset="0"/>
              <a:cs typeface="Times New Roman" panose="02020603050405020304" pitchFamily="18" charset="0"/>
            </a:endParaRPr>
          </a:p>
          <a:p>
            <a:pPr>
              <a:spcBef>
                <a:spcPts val="600"/>
              </a:spcBef>
            </a:pPr>
            <a:r>
              <a:rPr lang="en-US" sz="2400" dirty="0" smtClean="0">
                <a:latin typeface="Gill Sans MT" panose="020B0502020104020203" pitchFamily="34" charset="0"/>
                <a:cs typeface="Times New Roman" panose="02020603050405020304" pitchFamily="18" charset="0"/>
              </a:rPr>
              <a:t>Includes members from local and federal government agencies, NGOs, community groups, and other interested parties.</a:t>
            </a:r>
          </a:p>
          <a:p>
            <a:pPr>
              <a:spcBef>
                <a:spcPts val="600"/>
              </a:spcBef>
            </a:pPr>
            <a:endParaRPr lang="en-US" sz="2400" dirty="0">
              <a:latin typeface="Gill Sans MT" panose="020B0502020104020203" pitchFamily="34" charset="0"/>
              <a:cs typeface="Times New Roman" panose="02020603050405020304" pitchFamily="18" charset="0"/>
            </a:endParaRPr>
          </a:p>
          <a:p>
            <a:pPr>
              <a:spcBef>
                <a:spcPts val="600"/>
              </a:spcBef>
            </a:pPr>
            <a:r>
              <a:rPr lang="en-US" sz="2400" dirty="0" smtClean="0">
                <a:latin typeface="Gill Sans MT" panose="020B0502020104020203" pitchFamily="34" charset="0"/>
                <a:cs typeface="Times New Roman" panose="02020603050405020304" pitchFamily="18" charset="0"/>
              </a:rPr>
              <a:t>Typically meets quarterly to discuss issues relating to watersheds, in order to pool knowledge and networks towards better management and collaboration.</a:t>
            </a:r>
            <a:endParaRPr lang="en-US" sz="2400" dirty="0">
              <a:latin typeface="Gill Sans MT" panose="020B0502020104020203" pitchFamily="34" charset="0"/>
              <a:cs typeface="Times New Roman" panose="02020603050405020304" pitchFamily="18" charset="0"/>
            </a:endParaRPr>
          </a:p>
        </p:txBody>
      </p:sp>
      <p:sp>
        <p:nvSpPr>
          <p:cNvPr id="6" name="TextBox 5"/>
          <p:cNvSpPr txBox="1"/>
          <p:nvPr/>
        </p:nvSpPr>
        <p:spPr>
          <a:xfrm>
            <a:off x="7543800" y="5715000"/>
            <a:ext cx="4572000" cy="584775"/>
          </a:xfrm>
          <a:prstGeom prst="rect">
            <a:avLst/>
          </a:prstGeom>
          <a:noFill/>
        </p:spPr>
        <p:txBody>
          <a:bodyPr wrap="square" rtlCol="0">
            <a:spAutoFit/>
          </a:bodyPr>
          <a:lstStyle/>
          <a:p>
            <a:pPr>
              <a:spcBef>
                <a:spcPts val="600"/>
              </a:spcBef>
            </a:pPr>
            <a:r>
              <a:rPr lang="en-US" sz="1600" dirty="0">
                <a:latin typeface="Gill Sans MT" panose="020B0502020104020203" pitchFamily="34" charset="0"/>
                <a:cs typeface="Times New Roman" panose="02020603050405020304" pitchFamily="18" charset="0"/>
                <a:hlinkClick r:id="rId4"/>
              </a:rPr>
              <a:t>https://dcrm.gov.mp/our-programs/water-quality-and-watershed-management/watershed-working-group/</a:t>
            </a:r>
            <a:endParaRPr lang="en-US" sz="1600" dirty="0">
              <a:latin typeface="Gill Sans MT" panose="020B0502020104020203" pitchFamily="34" charset="0"/>
              <a:cs typeface="Times New Roman" panose="02020603050405020304" pitchFamily="18" charset="0"/>
            </a:endParaRPr>
          </a:p>
        </p:txBody>
      </p:sp>
    </p:spTree>
    <p:extLst>
      <p:ext uri="{BB962C8B-B14F-4D97-AF65-F5344CB8AC3E}">
        <p14:creationId xmlns:p14="http://schemas.microsoft.com/office/powerpoint/2010/main" val="31938890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ill Sans MT" panose="020B0502020104020203" pitchFamily="34" charset="0"/>
              </a:rPr>
              <a:t>What We are Looking For</a:t>
            </a:r>
            <a:endParaRPr lang="en-US" dirty="0">
              <a:latin typeface="Gill Sans MT" panose="020B0502020104020203" pitchFamily="34" charset="0"/>
            </a:endParaRPr>
          </a:p>
        </p:txBody>
      </p:sp>
      <p:sp>
        <p:nvSpPr>
          <p:cNvPr id="3" name="Content Placeholder 2"/>
          <p:cNvSpPr>
            <a:spLocks noGrp="1"/>
          </p:cNvSpPr>
          <p:nvPr>
            <p:ph idx="1"/>
          </p:nvPr>
        </p:nvSpPr>
        <p:spPr>
          <a:xfrm>
            <a:off x="838200" y="1600200"/>
            <a:ext cx="10515600" cy="4351338"/>
          </a:xfrm>
        </p:spPr>
        <p:txBody>
          <a:bodyPr>
            <a:normAutofit/>
          </a:bodyPr>
          <a:lstStyle/>
          <a:p>
            <a:r>
              <a:rPr lang="en-US" sz="2400" dirty="0" smtClean="0">
                <a:latin typeface="Gill Sans MT" panose="020B0502020104020203" pitchFamily="34" charset="0"/>
              </a:rPr>
              <a:t>Advice for specific people that we should talk too</a:t>
            </a:r>
          </a:p>
          <a:p>
            <a:r>
              <a:rPr lang="en-US" sz="2400" dirty="0" smtClean="0">
                <a:latin typeface="Gill Sans MT" panose="020B0502020104020203" pitchFamily="34" charset="0"/>
              </a:rPr>
              <a:t>Suggestions for engaging community in discussion</a:t>
            </a:r>
          </a:p>
          <a:p>
            <a:r>
              <a:rPr lang="en-US" sz="2400" dirty="0">
                <a:latin typeface="Gill Sans MT" panose="020B0502020104020203" pitchFamily="34" charset="0"/>
              </a:rPr>
              <a:t>Other things we might have missed</a:t>
            </a:r>
          </a:p>
          <a:p>
            <a:endParaRPr lang="en-US" sz="2400" dirty="0" smtClean="0">
              <a:latin typeface="Gill Sans MT" panose="020B0502020104020203" pitchFamily="34" charset="0"/>
            </a:endParaRPr>
          </a:p>
          <a:p>
            <a:endParaRPr lang="en-US" sz="2400" dirty="0" smtClean="0">
              <a:latin typeface="Gill Sans MT" panose="020B0502020104020203" pitchFamily="34" charset="0"/>
            </a:endParaRP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8400" y="2665809"/>
            <a:ext cx="5486400" cy="4115991"/>
          </a:xfrm>
          <a:prstGeom prst="rect">
            <a:avLst/>
          </a:prstGeom>
        </p:spPr>
      </p:pic>
    </p:spTree>
    <p:extLst>
      <p:ext uri="{BB962C8B-B14F-4D97-AF65-F5344CB8AC3E}">
        <p14:creationId xmlns:p14="http://schemas.microsoft.com/office/powerpoint/2010/main" val="13385122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6B1477-41C6-4A9D-9D62-3256DE36D411}" type="slidenum">
              <a:rPr lang="en-US" smtClean="0"/>
              <a:t>21</a:t>
            </a:fld>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3077" b="3419"/>
          <a:stretch/>
        </p:blipFill>
        <p:spPr>
          <a:xfrm>
            <a:off x="152400" y="152400"/>
            <a:ext cx="11887200" cy="6553200"/>
          </a:xfrm>
          <a:prstGeom prst="rect">
            <a:avLst/>
          </a:prstGeom>
        </p:spPr>
      </p:pic>
    </p:spTree>
    <p:extLst>
      <p:ext uri="{BB962C8B-B14F-4D97-AF65-F5344CB8AC3E}">
        <p14:creationId xmlns:p14="http://schemas.microsoft.com/office/powerpoint/2010/main" val="35772709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14600"/>
            <a:ext cx="2377440" cy="1371600"/>
          </a:xfrm>
          <a:noFill/>
        </p:spPr>
        <p:txBody>
          <a:bodyPr>
            <a:normAutofit/>
          </a:bodyPr>
          <a:lstStyle/>
          <a:p>
            <a:r>
              <a:rPr lang="en-US" sz="3600" dirty="0" smtClean="0">
                <a:latin typeface="Gill Sans MT" panose="020B0502020104020203" pitchFamily="34" charset="0"/>
                <a:cs typeface="Times New Roman" panose="02020603050405020304" pitchFamily="18" charset="0"/>
              </a:rPr>
              <a:t>Roundtable</a:t>
            </a:r>
            <a:endParaRPr lang="en-US" sz="3600" dirty="0">
              <a:latin typeface="Gill Sans MT" panose="020B0502020104020203" pitchFamily="34" charset="0"/>
              <a:cs typeface="Times New Roman" panose="02020603050405020304" pitchFamily="18" charset="0"/>
            </a:endParaRPr>
          </a:p>
        </p:txBody>
      </p:sp>
      <p:sp>
        <p:nvSpPr>
          <p:cNvPr id="3" name="Content Placeholder 2"/>
          <p:cNvSpPr>
            <a:spLocks noGrp="1"/>
          </p:cNvSpPr>
          <p:nvPr>
            <p:ph idx="1"/>
          </p:nvPr>
        </p:nvSpPr>
        <p:spPr>
          <a:xfrm>
            <a:off x="2895600" y="685800"/>
            <a:ext cx="9144000" cy="5212080"/>
          </a:xfrm>
        </p:spPr>
        <p:txBody>
          <a:bodyPr anchor="t">
            <a:noAutofit/>
          </a:bodyPr>
          <a:lstStyle/>
          <a:p>
            <a:pPr marL="0" indent="0">
              <a:buNone/>
            </a:pPr>
            <a:r>
              <a:rPr lang="en-US" sz="2400" dirty="0" smtClean="0">
                <a:latin typeface="Gill Sans MT" panose="020B0502020104020203" pitchFamily="34" charset="0"/>
                <a:cs typeface="Times New Roman" panose="02020603050405020304" pitchFamily="18" charset="0"/>
              </a:rPr>
              <a:t>Updates, concerns, opportunities?</a:t>
            </a:r>
          </a:p>
          <a:p>
            <a:pPr marL="0" indent="0">
              <a:buNone/>
            </a:pPr>
            <a:endParaRPr lang="en-US" sz="2400" dirty="0" smtClean="0">
              <a:latin typeface="Gill Sans MT" panose="020B0502020104020203" pitchFamily="34" charset="0"/>
              <a:cs typeface="Times New Roman" panose="02020603050405020304" pitchFamily="18" charset="0"/>
            </a:endParaRPr>
          </a:p>
          <a:p>
            <a:r>
              <a:rPr lang="en-US" sz="2400" dirty="0" smtClean="0">
                <a:latin typeface="Gill Sans MT" panose="020B0502020104020203" pitchFamily="34" charset="0"/>
                <a:cs typeface="Times New Roman" panose="02020603050405020304" pitchFamily="18" charset="0"/>
              </a:rPr>
              <a:t>Department of the Interior (DOI) grants available → close April 2021</a:t>
            </a:r>
          </a:p>
          <a:p>
            <a:pPr lvl="1">
              <a:buFont typeface="Wingdings" panose="05000000000000000000" pitchFamily="2" charset="2"/>
              <a:buChar char="Ø"/>
            </a:pPr>
            <a:r>
              <a:rPr lang="en-US" sz="2000" dirty="0" smtClean="0">
                <a:latin typeface="Gill Sans MT" panose="020B0502020104020203" pitchFamily="34" charset="0"/>
                <a:cs typeface="Times New Roman" panose="02020603050405020304" pitchFamily="18" charset="0"/>
              </a:rPr>
              <a:t>Coral Reef &amp; Natural Resources (</a:t>
            </a:r>
            <a:r>
              <a:rPr lang="en-US" sz="2000" dirty="0">
                <a:latin typeface="Gill Sans MT" panose="020B0502020104020203" pitchFamily="34" charset="0"/>
                <a:cs typeface="Times New Roman" panose="02020603050405020304" pitchFamily="18" charset="0"/>
              </a:rPr>
              <a:t>CRNR</a:t>
            </a:r>
            <a:r>
              <a:rPr lang="en-US" sz="2000" dirty="0" smtClean="0">
                <a:latin typeface="Gill Sans MT" panose="020B0502020104020203" pitchFamily="34" charset="0"/>
                <a:cs typeface="Times New Roman" panose="02020603050405020304" pitchFamily="18" charset="0"/>
              </a:rPr>
              <a:t>) Program</a:t>
            </a:r>
          </a:p>
          <a:p>
            <a:pPr lvl="1">
              <a:buFont typeface="Wingdings" panose="05000000000000000000" pitchFamily="2" charset="2"/>
              <a:buChar char="Ø"/>
            </a:pPr>
            <a:r>
              <a:rPr lang="en-US" sz="2000" dirty="0" smtClean="0">
                <a:latin typeface="Gill Sans MT" panose="020B0502020104020203" pitchFamily="34" charset="0"/>
                <a:cs typeface="Times New Roman" panose="02020603050405020304" pitchFamily="18" charset="0"/>
              </a:rPr>
              <a:t>Technical Assistance Program (TAP)</a:t>
            </a:r>
          </a:p>
          <a:p>
            <a:pPr lvl="1">
              <a:buFont typeface="Wingdings" panose="05000000000000000000" pitchFamily="2" charset="2"/>
              <a:buChar char="Ø"/>
            </a:pPr>
            <a:r>
              <a:rPr lang="en-US" sz="2000" dirty="0" smtClean="0">
                <a:latin typeface="Gill Sans MT" panose="020B0502020104020203" pitchFamily="34" charset="0"/>
                <a:cs typeface="Times New Roman" panose="02020603050405020304" pitchFamily="18" charset="0"/>
              </a:rPr>
              <a:t>Maintenance Assistance Program (MAP)</a:t>
            </a:r>
          </a:p>
          <a:p>
            <a:pPr lvl="1">
              <a:buFont typeface="Wingdings" panose="05000000000000000000" pitchFamily="2" charset="2"/>
              <a:buChar char="Ø"/>
            </a:pPr>
            <a:r>
              <a:rPr lang="en-US" sz="2000" dirty="0">
                <a:latin typeface="Gill Sans MT" panose="020B0502020104020203" pitchFamily="34" charset="0"/>
                <a:cs typeface="Times New Roman" panose="02020603050405020304" pitchFamily="18" charset="0"/>
                <a:hlinkClick r:id="rId3"/>
              </a:rPr>
              <a:t>https://www.grants.gov/web/grants/search-grants.html?keywords=15.875</a:t>
            </a:r>
            <a:endParaRPr lang="en-US" sz="2000" dirty="0" smtClean="0">
              <a:latin typeface="Gill Sans MT" panose="020B0502020104020203" pitchFamily="34" charset="0"/>
              <a:cs typeface="Times New Roman" panose="02020603050405020304" pitchFamily="18" charset="0"/>
            </a:endParaRPr>
          </a:p>
          <a:p>
            <a:r>
              <a:rPr lang="en-US" sz="2400" dirty="0" smtClean="0">
                <a:latin typeface="Gill Sans MT" panose="020B0502020104020203" pitchFamily="34" charset="0"/>
                <a:cs typeface="Times New Roman" panose="02020603050405020304" pitchFamily="18" charset="0"/>
              </a:rPr>
              <a:t>2021 Pacific Islands GIS &amp; RS User Intermediate Conference</a:t>
            </a:r>
            <a:endParaRPr lang="en-US" sz="2400" dirty="0">
              <a:latin typeface="Gill Sans MT" panose="020B0502020104020203" pitchFamily="34" charset="0"/>
              <a:cs typeface="Times New Roman" panose="02020603050405020304" pitchFamily="18" charset="0"/>
            </a:endParaRPr>
          </a:p>
          <a:p>
            <a:pPr lvl="1">
              <a:buFont typeface="Wingdings" panose="05000000000000000000" pitchFamily="2" charset="2"/>
              <a:buChar char="Ø"/>
            </a:pPr>
            <a:r>
              <a:rPr lang="en-US" sz="2000" dirty="0" smtClean="0">
                <a:latin typeface="Gill Sans MT" panose="020B0502020104020203" pitchFamily="34" charset="0"/>
                <a:cs typeface="Times New Roman" panose="02020603050405020304" pitchFamily="18" charset="0"/>
              </a:rPr>
              <a:t>Today and tomorrow (?)</a:t>
            </a:r>
          </a:p>
          <a:p>
            <a:pPr lvl="1">
              <a:buFont typeface="Wingdings" panose="05000000000000000000" pitchFamily="2" charset="2"/>
              <a:buChar char="Ø"/>
            </a:pPr>
            <a:r>
              <a:rPr lang="en-US" sz="2000" dirty="0" smtClean="0">
                <a:latin typeface="Gill Sans MT" panose="020B0502020104020203" pitchFamily="34" charset="0"/>
                <a:cs typeface="Times New Roman" panose="02020603050405020304" pitchFamily="18" charset="0"/>
              </a:rPr>
              <a:t>Agenda</a:t>
            </a:r>
            <a:r>
              <a:rPr lang="en-US" sz="2000" dirty="0">
                <a:latin typeface="Gill Sans MT" panose="020B0502020104020203" pitchFamily="34" charset="0"/>
                <a:cs typeface="Times New Roman" panose="02020603050405020304" pitchFamily="18" charset="0"/>
              </a:rPr>
              <a:t>: </a:t>
            </a:r>
            <a:r>
              <a:rPr lang="en-US" sz="2000" dirty="0">
                <a:latin typeface="Gill Sans MT" panose="020B0502020104020203" pitchFamily="34" charset="0"/>
                <a:cs typeface="Times New Roman" panose="02020603050405020304" pitchFamily="18" charset="0"/>
                <a:hlinkClick r:id="rId4" action="ppaction://hlinkfile"/>
              </a:rPr>
              <a:t>picgisrs.org/2021-intermediate-conference</a:t>
            </a:r>
            <a:r>
              <a:rPr lang="en-US" sz="2000" dirty="0" smtClean="0">
                <a:latin typeface="Gill Sans MT" panose="020B0502020104020203" pitchFamily="34" charset="0"/>
                <a:cs typeface="Times New Roman" panose="02020603050405020304" pitchFamily="18" charset="0"/>
                <a:hlinkClick r:id="rId4" action="ppaction://hlinkfile"/>
              </a:rPr>
              <a:t>/</a:t>
            </a:r>
            <a:endParaRPr lang="en-US" sz="2000" dirty="0" smtClean="0">
              <a:latin typeface="Gill Sans MT" panose="020B0502020104020203" pitchFamily="34" charset="0"/>
              <a:cs typeface="Times New Roman" panose="02020603050405020304" pitchFamily="18" charset="0"/>
            </a:endParaRPr>
          </a:p>
          <a:p>
            <a:pPr lvl="1">
              <a:buFont typeface="Wingdings" panose="05000000000000000000" pitchFamily="2" charset="2"/>
              <a:buChar char="Ø"/>
            </a:pPr>
            <a:r>
              <a:rPr lang="en-US" sz="2000" dirty="0" smtClean="0">
                <a:latin typeface="Gill Sans MT" panose="020B0502020104020203" pitchFamily="34" charset="0"/>
                <a:cs typeface="Times New Roman" panose="02020603050405020304" pitchFamily="18" charset="0"/>
              </a:rPr>
              <a:t>Zoom link</a:t>
            </a:r>
            <a:r>
              <a:rPr lang="en-US" sz="2000" dirty="0">
                <a:latin typeface="Gill Sans MT" panose="020B0502020104020203" pitchFamily="34" charset="0"/>
                <a:cs typeface="Times New Roman" panose="02020603050405020304" pitchFamily="18" charset="0"/>
              </a:rPr>
              <a:t>: </a:t>
            </a:r>
            <a:r>
              <a:rPr lang="en-US" sz="2000" dirty="0">
                <a:latin typeface="Gill Sans MT" panose="020B0502020104020203" pitchFamily="34" charset="0"/>
                <a:cs typeface="Times New Roman" panose="02020603050405020304" pitchFamily="18" charset="0"/>
                <a:hlinkClick r:id="rId5"/>
              </a:rPr>
              <a:t>https://usp-fj.zoom.us/j/88346123954</a:t>
            </a:r>
            <a:endParaRPr lang="en-US" sz="2000" dirty="0">
              <a:latin typeface="Gill Sans MT" panose="020B0502020104020203" pitchFamily="34" charset="0"/>
              <a:cs typeface="Times New Roman" panose="02020603050405020304" pitchFamily="18" charset="0"/>
            </a:endParaRPr>
          </a:p>
          <a:p>
            <a:r>
              <a:rPr lang="en-US" sz="2400" dirty="0" smtClean="0">
                <a:latin typeface="Gill Sans MT" panose="020B0502020104020203" pitchFamily="34" charset="0"/>
                <a:cs typeface="Times New Roman" panose="02020603050405020304" pitchFamily="18" charset="0"/>
              </a:rPr>
              <a:t>DCRM Better Buildings Guidance Stakeholder Questionnaire</a:t>
            </a:r>
            <a:endParaRPr lang="en-US" sz="2400" dirty="0">
              <a:latin typeface="Gill Sans MT" panose="020B0502020104020203" pitchFamily="34" charset="0"/>
              <a:cs typeface="Times New Roman" panose="02020603050405020304" pitchFamily="18" charset="0"/>
            </a:endParaRPr>
          </a:p>
          <a:p>
            <a:pPr lvl="1">
              <a:buFont typeface="Wingdings" panose="05000000000000000000" pitchFamily="2" charset="2"/>
              <a:buChar char="Ø"/>
            </a:pPr>
            <a:r>
              <a:rPr lang="en-US" sz="2000" dirty="0">
                <a:latin typeface="Gill Sans MT" panose="020B0502020104020203" pitchFamily="34" charset="0"/>
                <a:cs typeface="Times New Roman" panose="02020603050405020304" pitchFamily="18" charset="0"/>
                <a:hlinkClick r:id="rId6"/>
              </a:rPr>
              <a:t>https://forms.gle/9p9S7mLyfsJDYbCY7</a:t>
            </a:r>
            <a:endParaRPr lang="en-US" sz="2400" dirty="0">
              <a:latin typeface="Gill Sans MT" panose="020B0502020104020203"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98DAFB9D-A224-4515-A44C-3FA4CC2506CC}"/>
              </a:ext>
            </a:extLst>
          </p:cNvPr>
          <p:cNvCxnSpPr>
            <a:cxnSpLocks/>
          </p:cNvCxnSpPr>
          <p:nvPr/>
        </p:nvCxnSpPr>
        <p:spPr>
          <a:xfrm flipH="1">
            <a:off x="2659017" y="914400"/>
            <a:ext cx="7983" cy="4572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6B1477-41C6-4A9D-9D62-3256DE36D41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222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2E9E1A-F969-4BB6-B9B1-63D2F2894BD3}"/>
              </a:ext>
            </a:extLst>
          </p:cNvPr>
          <p:cNvSpPr txBox="1">
            <a:spLocks/>
          </p:cNvSpPr>
          <p:nvPr/>
        </p:nvSpPr>
        <p:spPr>
          <a:xfrm>
            <a:off x="838200" y="193376"/>
            <a:ext cx="10515600" cy="6400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Gill Sans MT" panose="020B0502020104020203" pitchFamily="34" charset="0"/>
                <a:cs typeface="Times New Roman" panose="02020603050405020304" pitchFamily="18" charset="0"/>
              </a:rPr>
              <a:t>Thank you!</a:t>
            </a:r>
          </a:p>
        </p:txBody>
      </p:sp>
      <p:sp>
        <p:nvSpPr>
          <p:cNvPr id="9" name="Title 1">
            <a:extLst>
              <a:ext uri="{FF2B5EF4-FFF2-40B4-BE49-F238E27FC236}">
                <a16:creationId xmlns:a16="http://schemas.microsoft.com/office/drawing/2014/main" id="{23F56077-A6F8-4231-BBCF-2D0B4830A9F5}"/>
              </a:ext>
            </a:extLst>
          </p:cNvPr>
          <p:cNvSpPr txBox="1">
            <a:spLocks/>
          </p:cNvSpPr>
          <p:nvPr/>
        </p:nvSpPr>
        <p:spPr>
          <a:xfrm>
            <a:off x="426720" y="5486400"/>
            <a:ext cx="11338560"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dirty="0">
                <a:latin typeface="Gill Sans MT" panose="020B0502020104020203" pitchFamily="34" charset="0"/>
              </a:rPr>
              <a:t>Zachary B. </a:t>
            </a:r>
            <a:r>
              <a:rPr lang="en-US" sz="3200" dirty="0" smtClean="0">
                <a:latin typeface="Gill Sans MT" panose="020B0502020104020203" pitchFamily="34" charset="0"/>
              </a:rPr>
              <a:t>Williams</a:t>
            </a:r>
            <a:r>
              <a:rPr lang="en-US" sz="3200" dirty="0">
                <a:latin typeface="Gill Sans MT" panose="020B0502020104020203" pitchFamily="34" charset="0"/>
                <a:cs typeface="Times New Roman" panose="02020603050405020304" pitchFamily="18" charset="0"/>
              </a:rPr>
              <a:t> </a:t>
            </a:r>
            <a:r>
              <a:rPr lang="he-IL" sz="3200" dirty="0">
                <a:latin typeface="Gill Sans MT" panose="020B0502020104020203" pitchFamily="34" charset="0"/>
              </a:rPr>
              <a:t>׀</a:t>
            </a:r>
            <a:r>
              <a:rPr lang="en-US" sz="3200" dirty="0">
                <a:latin typeface="Gill Sans MT" panose="020B0502020104020203" pitchFamily="34" charset="0"/>
                <a:cs typeface="Times New Roman" panose="02020603050405020304" pitchFamily="18" charset="0"/>
              </a:rPr>
              <a:t> </a:t>
            </a:r>
            <a:r>
              <a:rPr lang="en-US" sz="3200" dirty="0" smtClean="0">
                <a:latin typeface="Gill Sans MT" panose="020B0502020104020203" pitchFamily="34" charset="0"/>
              </a:rPr>
              <a:t>Watershed Coordinator (BECQ-DCRM-CRI)</a:t>
            </a:r>
          </a:p>
          <a:p>
            <a:r>
              <a:rPr lang="en-US" sz="3200" dirty="0" smtClean="0">
                <a:latin typeface="Gill Sans MT" panose="020B0502020104020203" pitchFamily="34" charset="0"/>
                <a:cs typeface="Times New Roman" panose="02020603050405020304" pitchFamily="18" charset="0"/>
                <a:hlinkClick r:id="rId3"/>
              </a:rPr>
              <a:t>zwilliams@dcrm.gov.mp</a:t>
            </a:r>
            <a:r>
              <a:rPr lang="en-US" sz="3200" dirty="0" smtClean="0">
                <a:latin typeface="Gill Sans MT" panose="020B0502020104020203" pitchFamily="34" charset="0"/>
                <a:cs typeface="Times New Roman" panose="02020603050405020304" pitchFamily="18" charset="0"/>
              </a:rPr>
              <a:t> </a:t>
            </a:r>
            <a:r>
              <a:rPr lang="he-IL" sz="3200" dirty="0" smtClean="0">
                <a:latin typeface="Gill Sans MT" panose="020B0502020104020203" pitchFamily="34" charset="0"/>
                <a:cs typeface="Times New Roman" panose="02020603050405020304" pitchFamily="18" charset="0"/>
              </a:rPr>
              <a:t>׀</a:t>
            </a:r>
            <a:r>
              <a:rPr lang="en-US" sz="3200" dirty="0" smtClean="0">
                <a:latin typeface="Gill Sans MT" panose="020B0502020104020203" pitchFamily="34" charset="0"/>
                <a:cs typeface="Times New Roman" panose="02020603050405020304" pitchFamily="18" charset="0"/>
              </a:rPr>
              <a:t> </a:t>
            </a:r>
            <a:r>
              <a:rPr lang="en-US" sz="3200" dirty="0" smtClean="0">
                <a:latin typeface="Gill Sans MT" panose="020B0502020104020203" pitchFamily="34" charset="0"/>
              </a:rPr>
              <a:t>(670) 664-8303</a:t>
            </a:r>
            <a:r>
              <a:rPr lang="en-US" sz="3200" i="1" dirty="0" smtClean="0">
                <a:latin typeface="Gill Sans MT" panose="020B0502020104020203" pitchFamily="34" charset="0"/>
              </a:rPr>
              <a:t> </a:t>
            </a:r>
            <a:endParaRPr lang="en-US" sz="3200" dirty="0">
              <a:latin typeface="Gill Sans MT" panose="020B0502020104020203"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39898"/>
            <a:ext cx="12192000" cy="409240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7860" y="6126480"/>
            <a:ext cx="637188" cy="640080"/>
          </a:xfrm>
          <a:prstGeom prst="ellipse">
            <a:avLst/>
          </a:prstGeom>
          <a:ln w="63500" cap="rnd">
            <a:noFill/>
          </a:ln>
          <a:effectLst/>
        </p:spPr>
      </p:pic>
    </p:spTree>
    <p:extLst>
      <p:ext uri="{BB962C8B-B14F-4D97-AF65-F5344CB8AC3E}">
        <p14:creationId xmlns:p14="http://schemas.microsoft.com/office/powerpoint/2010/main" val="1929533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14600"/>
            <a:ext cx="2011680" cy="1371600"/>
          </a:xfrm>
          <a:noFill/>
        </p:spPr>
        <p:txBody>
          <a:bodyPr>
            <a:normAutofit fontScale="90000"/>
          </a:bodyPr>
          <a:lstStyle/>
          <a:p>
            <a:pPr marL="227013" algn="r"/>
            <a:r>
              <a:rPr lang="en-US" sz="4000" dirty="0" smtClean="0">
                <a:latin typeface="Gill Sans MT" panose="020B0502020104020203" pitchFamily="34" charset="0"/>
                <a:cs typeface="Times New Roman" panose="02020603050405020304" pitchFamily="18" charset="0"/>
              </a:rPr>
              <a:t>Meeting Agenda</a:t>
            </a:r>
            <a:endParaRPr lang="en-US" sz="4000" dirty="0">
              <a:latin typeface="Gill Sans MT" panose="020B0502020104020203" pitchFamily="34" charset="0"/>
              <a:cs typeface="Times New Roman" panose="02020603050405020304" pitchFamily="18" charset="0"/>
            </a:endParaRPr>
          </a:p>
        </p:txBody>
      </p:sp>
      <p:sp>
        <p:nvSpPr>
          <p:cNvPr id="3" name="Content Placeholder 2"/>
          <p:cNvSpPr>
            <a:spLocks noGrp="1"/>
          </p:cNvSpPr>
          <p:nvPr>
            <p:ph idx="1"/>
          </p:nvPr>
        </p:nvSpPr>
        <p:spPr>
          <a:xfrm>
            <a:off x="2674982" y="685800"/>
            <a:ext cx="9144000" cy="6126480"/>
          </a:xfrm>
        </p:spPr>
        <p:txBody>
          <a:bodyPr anchor="t">
            <a:noAutofit/>
          </a:bodyPr>
          <a:lstStyle/>
          <a:p>
            <a:pPr marL="0" indent="0">
              <a:buNone/>
            </a:pPr>
            <a:r>
              <a:rPr lang="en-US" sz="2000" i="1" dirty="0">
                <a:latin typeface="Gill Sans MT" panose="020B0502020104020203" pitchFamily="34" charset="0"/>
                <a:cs typeface="Times New Roman" panose="02020603050405020304" pitchFamily="18" charset="0"/>
              </a:rPr>
              <a:t>Zak Williams </a:t>
            </a:r>
            <a:r>
              <a:rPr lang="en-US" sz="2000" dirty="0">
                <a:latin typeface="Gill Sans MT" panose="020B0502020104020203" pitchFamily="34" charset="0"/>
                <a:cs typeface="Times New Roman" panose="02020603050405020304" pitchFamily="18" charset="0"/>
              </a:rPr>
              <a:t>(BECQ-DCRM)</a:t>
            </a:r>
          </a:p>
          <a:p>
            <a:pPr marL="571500" lvl="1"/>
            <a:r>
              <a:rPr lang="en-US" sz="2000" dirty="0" smtClean="0">
                <a:latin typeface="Gill Sans MT" panose="020B0502020104020203" pitchFamily="34" charset="0"/>
                <a:cs typeface="Times New Roman" panose="02020603050405020304" pitchFamily="18" charset="0"/>
              </a:rPr>
              <a:t>Garapan and Talakhaya Watershed Management Plans (WMP) updates</a:t>
            </a:r>
            <a:endParaRPr lang="en-US" sz="2000" dirty="0">
              <a:latin typeface="Gill Sans MT" panose="020B0502020104020203" pitchFamily="34" charset="0"/>
              <a:cs typeface="Times New Roman" panose="02020603050405020304" pitchFamily="18" charset="0"/>
            </a:endParaRPr>
          </a:p>
          <a:p>
            <a:pPr marL="0" indent="0">
              <a:buNone/>
            </a:pPr>
            <a:r>
              <a:rPr lang="en-US" sz="2000" i="1" dirty="0" smtClean="0">
                <a:latin typeface="Gill Sans MT" panose="020B0502020104020203" pitchFamily="34" charset="0"/>
                <a:cs typeface="Times New Roman" panose="02020603050405020304" pitchFamily="18" charset="0"/>
              </a:rPr>
              <a:t>Pam Sablan, Chad </a:t>
            </a:r>
            <a:r>
              <a:rPr lang="en-US" sz="2000" i="1" dirty="0" err="1" smtClean="0">
                <a:latin typeface="Gill Sans MT" panose="020B0502020104020203" pitchFamily="34" charset="0"/>
                <a:cs typeface="Times New Roman" panose="02020603050405020304" pitchFamily="18" charset="0"/>
              </a:rPr>
              <a:t>Cherefko</a:t>
            </a:r>
            <a:r>
              <a:rPr lang="en-US" sz="2000" i="1" dirty="0" smtClean="0">
                <a:latin typeface="Gill Sans MT" panose="020B0502020104020203" pitchFamily="34" charset="0"/>
                <a:cs typeface="Times New Roman" panose="02020603050405020304" pitchFamily="18" charset="0"/>
              </a:rPr>
              <a:t>, Jedidiah Dunn </a:t>
            </a:r>
            <a:r>
              <a:rPr lang="en-US" sz="2000" dirty="0" smtClean="0">
                <a:latin typeface="Gill Sans MT" panose="020B0502020104020203" pitchFamily="34" charset="0"/>
                <a:cs typeface="Times New Roman" panose="02020603050405020304" pitchFamily="18" charset="0"/>
              </a:rPr>
              <a:t>(USDA-NRCS)</a:t>
            </a:r>
            <a:endParaRPr lang="en-US" sz="2000" dirty="0">
              <a:latin typeface="Gill Sans MT" panose="020B0502020104020203" pitchFamily="34" charset="0"/>
              <a:cs typeface="Times New Roman" panose="02020603050405020304" pitchFamily="18" charset="0"/>
            </a:endParaRPr>
          </a:p>
          <a:p>
            <a:pPr marL="571500" lvl="1"/>
            <a:r>
              <a:rPr lang="en-US" sz="2000" dirty="0" smtClean="0">
                <a:latin typeface="Gill Sans MT" panose="020B0502020104020203" pitchFamily="34" charset="0"/>
                <a:cs typeface="Times New Roman" panose="02020603050405020304" pitchFamily="18" charset="0"/>
              </a:rPr>
              <a:t>Targeted Conservation Delivery (TCD) overview</a:t>
            </a:r>
          </a:p>
          <a:p>
            <a:pPr marL="571500" lvl="1"/>
            <a:r>
              <a:rPr lang="en-US" sz="2000" dirty="0" smtClean="0">
                <a:latin typeface="Gill Sans MT" panose="020B0502020104020203" pitchFamily="34" charset="0"/>
                <a:cs typeface="Times New Roman" panose="02020603050405020304" pitchFamily="18" charset="0"/>
              </a:rPr>
              <a:t>CNMI issues identification &amp; priority-setting</a:t>
            </a:r>
            <a:endParaRPr lang="en-US" sz="2000" dirty="0">
              <a:latin typeface="Gill Sans MT" panose="020B0502020104020203" pitchFamily="34" charset="0"/>
              <a:cs typeface="Times New Roman" panose="02020603050405020304" pitchFamily="18" charset="0"/>
            </a:endParaRPr>
          </a:p>
          <a:p>
            <a:pPr marL="0" indent="0">
              <a:buNone/>
            </a:pPr>
            <a:r>
              <a:rPr lang="en-US" sz="2000" i="1" dirty="0" smtClean="0">
                <a:latin typeface="Gill Sans MT" panose="020B0502020104020203" pitchFamily="34" charset="0"/>
                <a:cs typeface="Times New Roman" panose="02020603050405020304" pitchFamily="18" charset="0"/>
              </a:rPr>
              <a:t>Becky </a:t>
            </a:r>
            <a:r>
              <a:rPr lang="en-US" sz="2000" i="1" dirty="0" err="1" smtClean="0">
                <a:latin typeface="Gill Sans MT" panose="020B0502020104020203" pitchFamily="34" charset="0"/>
                <a:cs typeface="Times New Roman" panose="02020603050405020304" pitchFamily="18" charset="0"/>
              </a:rPr>
              <a:t>Skeele</a:t>
            </a:r>
            <a:r>
              <a:rPr lang="en-US" sz="2000" i="1" dirty="0" smtClean="0">
                <a:latin typeface="Gill Sans MT" panose="020B0502020104020203" pitchFamily="34" charset="0"/>
                <a:cs typeface="Times New Roman" panose="02020603050405020304" pitchFamily="18" charset="0"/>
              </a:rPr>
              <a:t> </a:t>
            </a:r>
            <a:r>
              <a:rPr lang="en-US" sz="2000" dirty="0" smtClean="0">
                <a:latin typeface="Gill Sans MT" panose="020B0502020104020203" pitchFamily="34" charset="0"/>
                <a:cs typeface="Times New Roman" panose="02020603050405020304" pitchFamily="18" charset="0"/>
              </a:rPr>
              <a:t>(Koa Consulting)</a:t>
            </a:r>
          </a:p>
          <a:p>
            <a:pPr marL="571500" lvl="1"/>
            <a:r>
              <a:rPr lang="en-US" sz="2000" dirty="0" smtClean="0">
                <a:latin typeface="Gill Sans MT" panose="020B0502020104020203" pitchFamily="34" charset="0"/>
                <a:cs typeface="Times New Roman" panose="02020603050405020304" pitchFamily="18" charset="0"/>
              </a:rPr>
              <a:t>Updates on Achugao WMP development (Interim Report)</a:t>
            </a:r>
          </a:p>
          <a:p>
            <a:pPr marL="571500" lvl="1"/>
            <a:r>
              <a:rPr lang="en-US" sz="2000" dirty="0" smtClean="0">
                <a:latin typeface="Gill Sans MT" panose="020B0502020104020203" pitchFamily="34" charset="0"/>
                <a:cs typeface="Times New Roman" panose="02020603050405020304" pitchFamily="18" charset="0"/>
              </a:rPr>
              <a:t>Priority-setting</a:t>
            </a:r>
          </a:p>
          <a:p>
            <a:pPr marL="0" indent="0">
              <a:buNone/>
            </a:pPr>
            <a:r>
              <a:rPr lang="en-US" sz="2000" i="1" dirty="0" err="1" smtClean="0">
                <a:latin typeface="Gill Sans MT" panose="020B0502020104020203" pitchFamily="34" charset="0"/>
                <a:cs typeface="Times New Roman" panose="02020603050405020304" pitchFamily="18" charset="0"/>
              </a:rPr>
              <a:t>Ilan</a:t>
            </a:r>
            <a:r>
              <a:rPr lang="en-US" sz="2000" i="1" dirty="0" smtClean="0">
                <a:latin typeface="Gill Sans MT" panose="020B0502020104020203" pitchFamily="34" charset="0"/>
                <a:cs typeface="Times New Roman" panose="02020603050405020304" pitchFamily="18" charset="0"/>
              </a:rPr>
              <a:t> </a:t>
            </a:r>
            <a:r>
              <a:rPr lang="en-US" sz="2000" i="1" dirty="0" err="1" smtClean="0">
                <a:latin typeface="Gill Sans MT" panose="020B0502020104020203" pitchFamily="34" charset="0"/>
                <a:cs typeface="Times New Roman" panose="02020603050405020304" pitchFamily="18" charset="0"/>
              </a:rPr>
              <a:t>Bubb</a:t>
            </a:r>
            <a:r>
              <a:rPr lang="en-US" sz="2000" i="1" dirty="0" smtClean="0">
                <a:latin typeface="Gill Sans MT" panose="020B0502020104020203" pitchFamily="34" charset="0"/>
                <a:cs typeface="Times New Roman" panose="02020603050405020304" pitchFamily="18" charset="0"/>
              </a:rPr>
              <a:t> </a:t>
            </a:r>
            <a:r>
              <a:rPr lang="en-US" sz="2000" dirty="0">
                <a:latin typeface="Gill Sans MT" panose="020B0502020104020203" pitchFamily="34" charset="0"/>
                <a:cs typeface="Times New Roman" panose="02020603050405020304" pitchFamily="18" charset="0"/>
              </a:rPr>
              <a:t>(BECQ-DCRM)</a:t>
            </a:r>
          </a:p>
          <a:p>
            <a:pPr marL="571500" lvl="1"/>
            <a:r>
              <a:rPr lang="en-US" sz="2000" dirty="0" smtClean="0">
                <a:latin typeface="Gill Sans MT" panose="020B0502020104020203" pitchFamily="34" charset="0"/>
                <a:cs typeface="Times New Roman" panose="02020603050405020304" pitchFamily="18" charset="0"/>
              </a:rPr>
              <a:t>Achugao reforestation overview</a:t>
            </a:r>
          </a:p>
          <a:p>
            <a:pPr marL="571500" lvl="1"/>
            <a:r>
              <a:rPr lang="en-US" sz="2000" dirty="0" smtClean="0">
                <a:latin typeface="Gill Sans MT" panose="020B0502020104020203" pitchFamily="34" charset="0"/>
                <a:cs typeface="Times New Roman" panose="02020603050405020304" pitchFamily="18" charset="0"/>
              </a:rPr>
              <a:t>Reforestation siting input</a:t>
            </a:r>
            <a:endParaRPr lang="en-US" sz="2000" dirty="0">
              <a:latin typeface="Gill Sans MT" panose="020B0502020104020203" pitchFamily="34" charset="0"/>
              <a:cs typeface="Times New Roman" panose="02020603050405020304" pitchFamily="18" charset="0"/>
            </a:endParaRPr>
          </a:p>
          <a:p>
            <a:pPr marL="0" indent="0">
              <a:buNone/>
            </a:pPr>
            <a:r>
              <a:rPr lang="en-US" sz="2000" i="1" dirty="0" smtClean="0">
                <a:latin typeface="Gill Sans MT" panose="020B0502020104020203" pitchFamily="34" charset="0"/>
                <a:cs typeface="Times New Roman" panose="02020603050405020304" pitchFamily="18" charset="0"/>
              </a:rPr>
              <a:t>Olivia </a:t>
            </a:r>
            <a:r>
              <a:rPr lang="en-US" sz="2000" i="1" dirty="0" err="1" smtClean="0">
                <a:latin typeface="Gill Sans MT" panose="020B0502020104020203" pitchFamily="34" charset="0"/>
                <a:cs typeface="Times New Roman" panose="02020603050405020304" pitchFamily="18" charset="0"/>
              </a:rPr>
              <a:t>Tenorio</a:t>
            </a:r>
            <a:r>
              <a:rPr lang="en-US" sz="2000" i="1" dirty="0" smtClean="0">
                <a:latin typeface="Gill Sans MT" panose="020B0502020104020203" pitchFamily="34" charset="0"/>
                <a:cs typeface="Times New Roman" panose="02020603050405020304" pitchFamily="18" charset="0"/>
              </a:rPr>
              <a:t> </a:t>
            </a:r>
            <a:r>
              <a:rPr lang="en-US" sz="2000" dirty="0" smtClean="0">
                <a:latin typeface="Gill Sans MT" panose="020B0502020104020203" pitchFamily="34" charset="0"/>
                <a:cs typeface="Times New Roman" panose="02020603050405020304" pitchFamily="18" charset="0"/>
              </a:rPr>
              <a:t>(BECQ-DEQ)</a:t>
            </a:r>
            <a:endParaRPr lang="en-US" sz="2000" dirty="0">
              <a:latin typeface="Gill Sans MT" panose="020B0502020104020203" pitchFamily="34" charset="0"/>
              <a:cs typeface="Times New Roman" panose="02020603050405020304" pitchFamily="18" charset="0"/>
            </a:endParaRPr>
          </a:p>
          <a:p>
            <a:pPr marL="571500" lvl="1"/>
            <a:r>
              <a:rPr lang="en-US" sz="2000" dirty="0" smtClean="0">
                <a:latin typeface="Gill Sans MT" panose="020B0502020104020203" pitchFamily="34" charset="0"/>
                <a:cs typeface="Times New Roman" panose="02020603050405020304" pitchFamily="18" charset="0"/>
              </a:rPr>
              <a:t>Storm drain catchment pilot program</a:t>
            </a:r>
          </a:p>
          <a:p>
            <a:pPr marL="0" indent="0">
              <a:buNone/>
            </a:pPr>
            <a:r>
              <a:rPr lang="en-US" sz="2000" dirty="0" smtClean="0">
                <a:latin typeface="Gill Sans MT" panose="020B0502020104020203" pitchFamily="34" charset="0"/>
                <a:cs typeface="Times New Roman" panose="02020603050405020304" pitchFamily="18" charset="0"/>
              </a:rPr>
              <a:t>Roundtable Discussion</a:t>
            </a:r>
          </a:p>
          <a:p>
            <a:pPr marL="571500" lvl="1"/>
            <a:r>
              <a:rPr lang="en-US" sz="2000" dirty="0" smtClean="0">
                <a:latin typeface="Gill Sans MT" panose="020B0502020104020203" pitchFamily="34" charset="0"/>
                <a:cs typeface="Times New Roman" panose="02020603050405020304" pitchFamily="18" charset="0"/>
              </a:rPr>
              <a:t>Member updates, concerns, opportunities, etc.</a:t>
            </a:r>
          </a:p>
          <a:p>
            <a:pPr marL="0" indent="0">
              <a:buNone/>
            </a:pPr>
            <a:r>
              <a:rPr lang="en-US" sz="2000" dirty="0" smtClean="0">
                <a:latin typeface="Gill Sans MT" panose="020B0502020104020203" pitchFamily="34" charset="0"/>
                <a:cs typeface="Times New Roman" panose="02020603050405020304" pitchFamily="18" charset="0"/>
              </a:rPr>
              <a:t>Closing</a:t>
            </a:r>
            <a:endParaRPr lang="en-US" sz="2000" dirty="0">
              <a:latin typeface="Gill Sans MT" panose="020B0502020104020203" pitchFamily="34" charset="0"/>
              <a:cs typeface="Times New Roman" panose="02020603050405020304" pitchFamily="18" charset="0"/>
            </a:endParaRPr>
          </a:p>
          <a:p>
            <a:pPr marL="571500" lvl="1"/>
            <a:endParaRPr lang="en-US" sz="2000" dirty="0">
              <a:latin typeface="Gill Sans MT" panose="020B0502020104020203" pitchFamily="34" charset="0"/>
              <a:cs typeface="Times New Roman" panose="02020603050405020304" pitchFamily="18" charset="0"/>
            </a:endParaRPr>
          </a:p>
          <a:p>
            <a:pPr marL="571500" lvl="1"/>
            <a:endParaRPr lang="en-US" sz="2000" dirty="0" smtClean="0">
              <a:latin typeface="Gill Sans MT" panose="020B0502020104020203"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98DAFB9D-A224-4515-A44C-3FA4CC2506CC}"/>
              </a:ext>
            </a:extLst>
          </p:cNvPr>
          <p:cNvCxnSpPr>
            <a:cxnSpLocks/>
          </p:cNvCxnSpPr>
          <p:nvPr/>
        </p:nvCxnSpPr>
        <p:spPr>
          <a:xfrm flipH="1">
            <a:off x="2438400" y="914400"/>
            <a:ext cx="7983" cy="4572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A66B1477-41C6-4A9D-9D62-3256DE36D411}" type="slidenum">
              <a:rPr lang="en-US" smtClean="0"/>
              <a:t>3</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7860" y="6126480"/>
            <a:ext cx="637188" cy="640080"/>
          </a:xfrm>
          <a:prstGeom prst="ellipse">
            <a:avLst/>
          </a:prstGeom>
          <a:ln w="63500" cap="rnd">
            <a:noFill/>
          </a:ln>
          <a:effectLst/>
        </p:spPr>
      </p:pic>
    </p:spTree>
    <p:extLst>
      <p:ext uri="{BB962C8B-B14F-4D97-AF65-F5344CB8AC3E}">
        <p14:creationId xmlns:p14="http://schemas.microsoft.com/office/powerpoint/2010/main" val="1373516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ChangeAspect="1"/>
          </p:cNvSpPr>
          <p:nvPr/>
        </p:nvSpPr>
        <p:spPr>
          <a:xfrm>
            <a:off x="7004049" y="2743200"/>
            <a:ext cx="3578861" cy="3657600"/>
          </a:xfrm>
          <a:prstGeom prst="rect">
            <a:avLst/>
          </a:prstGeom>
          <a:blipFill dpi="0" rotWithShape="1">
            <a:blip r:embed="rId3">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410200" y="350520"/>
            <a:ext cx="6766560" cy="2011680"/>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Gill Sans MT" panose="020B0502020104020203" pitchFamily="34" charset="0"/>
                <a:cs typeface="Times New Roman" panose="02020603050405020304" pitchFamily="18" charset="0"/>
              </a:rPr>
              <a:t>2020 CNMI Watershed Management </a:t>
            </a:r>
            <a:r>
              <a:rPr lang="en-US" sz="4800" dirty="0" smtClean="0">
                <a:latin typeface="Gill Sans MT" panose="020B0502020104020203" pitchFamily="34" charset="0"/>
                <a:cs typeface="Times New Roman" panose="02020603050405020304" pitchFamily="18" charset="0"/>
              </a:rPr>
              <a:t>Plan </a:t>
            </a:r>
            <a:r>
              <a:rPr lang="en-US" sz="4800" dirty="0">
                <a:latin typeface="Gill Sans MT" panose="020B0502020104020203" pitchFamily="34" charset="0"/>
                <a:cs typeface="Times New Roman" panose="02020603050405020304" pitchFamily="18" charset="0"/>
              </a:rPr>
              <a:t>(WMP) Update — Talakhaya</a:t>
            </a:r>
          </a:p>
          <a:p>
            <a:r>
              <a:rPr lang="en-US" sz="1200" u="sng" dirty="0">
                <a:latin typeface="Gill Sans MT" panose="020B0502020104020203" pitchFamily="34" charset="0"/>
                <a:hlinkClick r:id="rId4"/>
              </a:rPr>
              <a:t>https://opd.gov.mp/wp-content/uploads/opd/Talakhaya-2020-WMP_final-internal-draft.pdf</a:t>
            </a:r>
            <a:endParaRPr lang="en-US" sz="1200" u="sng" dirty="0">
              <a:latin typeface="Gill Sans MT" panose="020B0502020104020203" pitchFamily="34" charset="0"/>
              <a:cs typeface="Times New Roman" panose="02020603050405020304" pitchFamily="18"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0" y="45720"/>
            <a:ext cx="5249426" cy="6766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2" name="Slide Number Placeholder 1"/>
          <p:cNvSpPr>
            <a:spLocks noGrp="1"/>
          </p:cNvSpPr>
          <p:nvPr>
            <p:ph type="sldNum" sz="quarter" idx="12"/>
          </p:nvPr>
        </p:nvSpPr>
        <p:spPr/>
        <p:txBody>
          <a:bodyPr/>
          <a:lstStyle/>
          <a:p>
            <a:fld id="{A66B1477-41C6-4A9D-9D62-3256DE36D411}" type="slidenum">
              <a:rPr lang="en-US" smtClean="0"/>
              <a:t>4</a:t>
            </a:fld>
            <a:endParaRPr lang="en-US"/>
          </a:p>
        </p:txBody>
      </p:sp>
    </p:spTree>
    <p:extLst>
      <p:ext uri="{BB962C8B-B14F-4D97-AF65-F5344CB8AC3E}">
        <p14:creationId xmlns:p14="http://schemas.microsoft.com/office/powerpoint/2010/main" val="35478372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352532"/>
            <a:ext cx="9144000" cy="638068"/>
          </a:xfrm>
        </p:spPr>
        <p:txBody>
          <a:bodyPr anchor="ctr">
            <a:noAutofit/>
          </a:bodyPr>
          <a:lstStyle/>
          <a:p>
            <a:pPr marL="0" indent="0" algn="ctr">
              <a:buNone/>
            </a:pPr>
            <a:r>
              <a:rPr lang="en-US" sz="2400" dirty="0">
                <a:latin typeface="Gill Sans MT" panose="020B0502020104020203" pitchFamily="34" charset="0"/>
              </a:rPr>
              <a:t>“</a:t>
            </a:r>
            <a:r>
              <a:rPr lang="en-US" sz="2400" i="1" dirty="0" err="1">
                <a:latin typeface="Gill Sans MT" panose="020B0502020104020203" pitchFamily="34" charset="0"/>
              </a:rPr>
              <a:t>Protehi</a:t>
            </a:r>
            <a:r>
              <a:rPr lang="en-US" sz="2400" i="1" dirty="0">
                <a:latin typeface="Gill Sans MT" panose="020B0502020104020203" pitchFamily="34" charset="0"/>
              </a:rPr>
              <a:t> </a:t>
            </a:r>
            <a:r>
              <a:rPr lang="en-US" sz="2400" i="1" dirty="0" err="1">
                <a:latin typeface="Gill Sans MT" panose="020B0502020104020203" pitchFamily="34" charset="0"/>
              </a:rPr>
              <a:t>i</a:t>
            </a:r>
            <a:r>
              <a:rPr lang="en-US" sz="2400" i="1" dirty="0">
                <a:latin typeface="Gill Sans MT" panose="020B0502020104020203" pitchFamily="34" charset="0"/>
              </a:rPr>
              <a:t> </a:t>
            </a:r>
            <a:r>
              <a:rPr lang="en-US" sz="2400" i="1" dirty="0" err="1">
                <a:latin typeface="Gill Sans MT" panose="020B0502020104020203" pitchFamily="34" charset="0"/>
              </a:rPr>
              <a:t>rikesan</a:t>
            </a:r>
            <a:r>
              <a:rPr lang="en-US" sz="2400" i="1" dirty="0">
                <a:latin typeface="Gill Sans MT" panose="020B0502020104020203" pitchFamily="34" charset="0"/>
              </a:rPr>
              <a:t> </a:t>
            </a:r>
            <a:r>
              <a:rPr lang="en-US" sz="2400" i="1" dirty="0" err="1">
                <a:latin typeface="Gill Sans MT" panose="020B0502020104020203" pitchFamily="34" charset="0"/>
              </a:rPr>
              <a:t>i</a:t>
            </a:r>
            <a:r>
              <a:rPr lang="en-US" sz="2400" i="1" dirty="0">
                <a:latin typeface="Gill Sans MT" panose="020B0502020104020203" pitchFamily="34" charset="0"/>
              </a:rPr>
              <a:t> </a:t>
            </a:r>
            <a:r>
              <a:rPr lang="en-US" sz="2400" i="1" dirty="0" err="1">
                <a:latin typeface="Gill Sans MT" panose="020B0502020104020203" pitchFamily="34" charset="0"/>
              </a:rPr>
              <a:t>tano</a:t>
            </a:r>
            <a:r>
              <a:rPr lang="en-US" sz="2400" i="1" dirty="0">
                <a:latin typeface="Gill Sans MT" panose="020B0502020104020203" pitchFamily="34" charset="0"/>
              </a:rPr>
              <a:t> </a:t>
            </a:r>
            <a:r>
              <a:rPr lang="en-US" sz="2400" i="1" dirty="0" err="1">
                <a:latin typeface="Gill Sans MT" panose="020B0502020104020203" pitchFamily="34" charset="0"/>
              </a:rPr>
              <a:t>yan</a:t>
            </a:r>
            <a:r>
              <a:rPr lang="en-US" sz="2400" i="1" dirty="0">
                <a:latin typeface="Gill Sans MT" panose="020B0502020104020203" pitchFamily="34" charset="0"/>
              </a:rPr>
              <a:t> </a:t>
            </a:r>
            <a:r>
              <a:rPr lang="en-US" sz="2400" i="1" dirty="0" err="1">
                <a:latin typeface="Gill Sans MT" panose="020B0502020104020203" pitchFamily="34" charset="0"/>
              </a:rPr>
              <a:t>i</a:t>
            </a:r>
            <a:r>
              <a:rPr lang="en-US" sz="2400" i="1" dirty="0">
                <a:latin typeface="Gill Sans MT" panose="020B0502020104020203" pitchFamily="34" charset="0"/>
              </a:rPr>
              <a:t> </a:t>
            </a:r>
            <a:r>
              <a:rPr lang="en-US" sz="2400" i="1" dirty="0" err="1">
                <a:latin typeface="Gill Sans MT" panose="020B0502020104020203" pitchFamily="34" charset="0"/>
              </a:rPr>
              <a:t>tasi</a:t>
            </a:r>
            <a:r>
              <a:rPr lang="en-US" sz="2400" dirty="0">
                <a:latin typeface="Gill Sans MT" panose="020B0502020104020203" pitchFamily="34" charset="0"/>
              </a:rPr>
              <a:t>” – “</a:t>
            </a:r>
            <a:r>
              <a:rPr lang="en-US" sz="2400" i="1" dirty="0">
                <a:latin typeface="Gill Sans MT" panose="020B0502020104020203" pitchFamily="34" charset="0"/>
              </a:rPr>
              <a:t>Protect the wealth of our land and sea</a:t>
            </a:r>
            <a:r>
              <a:rPr lang="en-US" sz="2400" dirty="0">
                <a:latin typeface="Gill Sans MT" panose="020B0502020104020203" pitchFamily="34" charset="0"/>
              </a:rPr>
              <a:t>”</a:t>
            </a:r>
          </a:p>
        </p:txBody>
      </p:sp>
      <p:grpSp>
        <p:nvGrpSpPr>
          <p:cNvPr id="9" name="Group 8"/>
          <p:cNvGrpSpPr/>
          <p:nvPr/>
        </p:nvGrpSpPr>
        <p:grpSpPr>
          <a:xfrm>
            <a:off x="9588051" y="6126480"/>
            <a:ext cx="2526997" cy="640080"/>
            <a:chOff x="7730970" y="6000488"/>
            <a:chExt cx="2526997" cy="640080"/>
          </a:xfrm>
        </p:grpSpPr>
        <p:pic>
          <p:nvPicPr>
            <p:cNvPr id="10" name="Picture 9">
              <a:extLst>
                <a:ext uri="{FF2B5EF4-FFF2-40B4-BE49-F238E27FC236}">
                  <a16:creationId xmlns:a16="http://schemas.microsoft.com/office/drawing/2014/main" id="{2726F940-C904-4FCF-B75B-4D65576CDB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1050" y="6046208"/>
              <a:ext cx="600583" cy="54864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0970" y="6000488"/>
              <a:ext cx="640080" cy="640080"/>
            </a:xfrm>
            <a:prstGeom prst="ellipse">
              <a:avLst/>
            </a:prstGeom>
            <a:ln w="63500" cap="rnd">
              <a:noFill/>
            </a:ln>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1633" y="6000488"/>
              <a:ext cx="640080" cy="640080"/>
            </a:xfrm>
            <a:prstGeom prst="ellipse">
              <a:avLst/>
            </a:prstGeom>
            <a:ln w="63500" cap="rnd">
              <a:noFill/>
            </a:ln>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0779" y="6000488"/>
              <a:ext cx="637188" cy="640080"/>
            </a:xfrm>
            <a:prstGeom prst="ellipse">
              <a:avLst/>
            </a:prstGeom>
            <a:ln w="63500" cap="rnd">
              <a:noFill/>
            </a:ln>
            <a:effectLst/>
          </p:spPr>
        </p:pic>
      </p:grpSp>
      <p:sp>
        <p:nvSpPr>
          <p:cNvPr id="2" name="Slide Number Placeholder 1"/>
          <p:cNvSpPr>
            <a:spLocks noGrp="1"/>
          </p:cNvSpPr>
          <p:nvPr>
            <p:ph type="sldNum" sz="quarter" idx="12"/>
          </p:nvPr>
        </p:nvSpPr>
        <p:spPr/>
        <p:txBody>
          <a:bodyPr/>
          <a:lstStyle/>
          <a:p>
            <a:fld id="{A66B1477-41C6-4A9D-9D62-3256DE36D411}" type="slidenum">
              <a:rPr lang="en-US" smtClean="0"/>
              <a:t>5</a:t>
            </a:fld>
            <a:endParaRPr lang="en-US"/>
          </a:p>
        </p:txBody>
      </p:sp>
      <p:pic>
        <p:nvPicPr>
          <p:cNvPr id="14" name="Picture 13">
            <a:extLst>
              <a:ext uri="{FF2B5EF4-FFF2-40B4-BE49-F238E27FC236}">
                <a16:creationId xmlns:a16="http://schemas.microsoft.com/office/drawing/2014/main" id="{CCB27337-172D-4E11-851A-76A9E8FAD4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858" t="5146" r="9300" b="5146"/>
          <a:stretch/>
        </p:blipFill>
        <p:spPr bwMode="auto">
          <a:xfrm>
            <a:off x="-30480" y="1064153"/>
            <a:ext cx="12252960" cy="4729695"/>
          </a:xfrm>
          <a:prstGeom prst="rect">
            <a:avLst/>
          </a:prstGeom>
          <a:solidFill>
            <a:schemeClr val="bg1">
              <a:lumMod val="85000"/>
            </a:schemeClr>
          </a:solid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847589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2218866" y="2895600"/>
            <a:ext cx="9896182" cy="39166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Improved land management and enforcement in cooperation with local agencies and landowners of both the Sabana Wildlife Conservation Area and Talakhaya Conservation Area.</a:t>
            </a:r>
          </a:p>
          <a:p>
            <a:pPr>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Continued support of Forestry revegetation efforts of badlands and expansion towards native reforestation.</a:t>
            </a:r>
          </a:p>
          <a:p>
            <a:pPr>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Increased understanding of the geomorphology of the watershed to better inform strategic actions and ensure effective issue response.</a:t>
            </a:r>
          </a:p>
          <a:p>
            <a:pPr>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Enhanced stabilization of roads and culverts to reduce sedimentation and improve access of Talakhaya for both landowners and the revegetation project.</a:t>
            </a:r>
          </a:p>
          <a:p>
            <a:pPr>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Bolstered collaboration with CUC and DPW to identify, monitor, and evaluate current and future water resources within the Talakhaya/Sabana watershed.</a:t>
            </a:r>
          </a:p>
          <a:p>
            <a:pPr>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Raised community awareness and educational outreach for both the planning process and the Talakhaya watershed more generally.</a:t>
            </a:r>
          </a:p>
          <a:p>
            <a:pPr>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Improved monitoring of watershed processes through the development of unified monitoring plans and partnerships.</a:t>
            </a:r>
          </a:p>
        </p:txBody>
      </p:sp>
      <p:sp>
        <p:nvSpPr>
          <p:cNvPr id="2" name="Title 1"/>
          <p:cNvSpPr>
            <a:spLocks noGrp="1"/>
          </p:cNvSpPr>
          <p:nvPr>
            <p:ph type="title"/>
          </p:nvPr>
        </p:nvSpPr>
        <p:spPr>
          <a:xfrm>
            <a:off x="0" y="731520"/>
            <a:ext cx="2194560" cy="1097280"/>
          </a:xfrm>
          <a:noFill/>
        </p:spPr>
        <p:txBody>
          <a:bodyPr>
            <a:normAutofit/>
          </a:bodyPr>
          <a:lstStyle/>
          <a:p>
            <a:pPr algn="r"/>
            <a:r>
              <a:rPr lang="en-US" sz="3600" dirty="0">
                <a:latin typeface="Gill Sans MT" panose="020B0502020104020203" pitchFamily="34" charset="0"/>
                <a:cs typeface="Times New Roman" panose="02020603050405020304" pitchFamily="18" charset="0"/>
              </a:rPr>
              <a:t>10-Year Goals</a:t>
            </a:r>
          </a:p>
        </p:txBody>
      </p:sp>
      <p:sp>
        <p:nvSpPr>
          <p:cNvPr id="3" name="Content Placeholder 2"/>
          <p:cNvSpPr>
            <a:spLocks noGrp="1"/>
          </p:cNvSpPr>
          <p:nvPr>
            <p:ph idx="1"/>
          </p:nvPr>
        </p:nvSpPr>
        <p:spPr>
          <a:xfrm>
            <a:off x="2233023" y="152400"/>
            <a:ext cx="9806578" cy="1371600"/>
          </a:xfrm>
        </p:spPr>
        <p:txBody>
          <a:bodyPr anchor="t">
            <a:noAutofit/>
          </a:bodyPr>
          <a:lstStyle/>
          <a:p>
            <a:pPr marL="228600" lvl="1">
              <a:spcBef>
                <a:spcPts val="600"/>
              </a:spcBef>
              <a:buFont typeface="+mj-lt"/>
              <a:buAutoNum type="arabicPeriod"/>
            </a:pPr>
            <a:r>
              <a:rPr lang="en-US" sz="1800" dirty="0">
                <a:latin typeface="Gill Sans MT" panose="020B0502020104020203" pitchFamily="34" charset="0"/>
                <a:cs typeface="Times New Roman" panose="02020603050405020304" pitchFamily="18" charset="0"/>
              </a:rPr>
              <a:t>Equitable </a:t>
            </a:r>
            <a:r>
              <a:rPr lang="en-US" sz="1800" dirty="0" smtClean="0">
                <a:latin typeface="Gill Sans MT" panose="020B0502020104020203" pitchFamily="34" charset="0"/>
                <a:cs typeface="Times New Roman" panose="02020603050405020304" pitchFamily="18" charset="0"/>
              </a:rPr>
              <a:t>distribution </a:t>
            </a:r>
            <a:r>
              <a:rPr lang="en-US" sz="1800" dirty="0">
                <a:latin typeface="Gill Sans MT" panose="020B0502020104020203" pitchFamily="34" charset="0"/>
                <a:cs typeface="Times New Roman" panose="02020603050405020304" pitchFamily="18" charset="0"/>
              </a:rPr>
              <a:t>of watershed values.</a:t>
            </a:r>
          </a:p>
          <a:p>
            <a:pPr marL="228600" lvl="1">
              <a:spcBef>
                <a:spcPts val="600"/>
              </a:spcBef>
              <a:buFont typeface="+mj-lt"/>
              <a:buAutoNum type="arabicPeriod"/>
            </a:pPr>
            <a:r>
              <a:rPr lang="en-US" sz="1800" dirty="0">
                <a:latin typeface="Gill Sans MT" panose="020B0502020104020203" pitchFamily="34" charset="0"/>
                <a:cs typeface="Times New Roman" panose="02020603050405020304" pitchFamily="18" charset="0"/>
              </a:rPr>
              <a:t>Dedication to restoration of the landscape.</a:t>
            </a:r>
          </a:p>
          <a:p>
            <a:pPr marL="228600" lvl="1">
              <a:spcBef>
                <a:spcPts val="600"/>
              </a:spcBef>
              <a:buFont typeface="+mj-lt"/>
              <a:buAutoNum type="arabicPeriod"/>
            </a:pPr>
            <a:r>
              <a:rPr lang="en-US" sz="1800" dirty="0">
                <a:latin typeface="Gill Sans MT" panose="020B0502020104020203" pitchFamily="34" charset="0"/>
                <a:cs typeface="Times New Roman" panose="02020603050405020304" pitchFamily="18" charset="0"/>
              </a:rPr>
              <a:t>Increased knowledge of watershed systems.</a:t>
            </a:r>
          </a:p>
          <a:p>
            <a:pPr marL="228600" lvl="1">
              <a:spcBef>
                <a:spcPts val="600"/>
              </a:spcBef>
              <a:buFont typeface="+mj-lt"/>
              <a:buAutoNum type="arabicPeriod"/>
            </a:pPr>
            <a:r>
              <a:rPr lang="en-US" sz="1800" dirty="0">
                <a:latin typeface="Gill Sans MT" panose="020B0502020104020203" pitchFamily="34" charset="0"/>
                <a:cs typeface="Times New Roman" panose="02020603050405020304" pitchFamily="18" charset="0"/>
              </a:rPr>
              <a:t>Reduction of erosion and sedimentation.</a:t>
            </a:r>
          </a:p>
          <a:p>
            <a:pPr marL="228600" lvl="1">
              <a:spcBef>
                <a:spcPts val="600"/>
              </a:spcBef>
              <a:buFont typeface="+mj-lt"/>
              <a:buAutoNum type="arabicPeriod"/>
            </a:pPr>
            <a:r>
              <a:rPr lang="en-US" sz="1800" dirty="0">
                <a:latin typeface="Gill Sans MT" panose="020B0502020104020203" pitchFamily="34" charset="0"/>
                <a:cs typeface="Times New Roman" panose="02020603050405020304" pitchFamily="18" charset="0"/>
              </a:rPr>
              <a:t>Commitment to meet future water needs.</a:t>
            </a:r>
          </a:p>
          <a:p>
            <a:pPr marL="228600" lvl="1">
              <a:spcBef>
                <a:spcPts val="600"/>
              </a:spcBef>
              <a:buFont typeface="+mj-lt"/>
              <a:buAutoNum type="arabicPeriod"/>
            </a:pPr>
            <a:r>
              <a:rPr lang="en-US" sz="1800" dirty="0">
                <a:latin typeface="Gill Sans MT" panose="020B0502020104020203" pitchFamily="34" charset="0"/>
                <a:cs typeface="Times New Roman" panose="02020603050405020304" pitchFamily="18" charset="0"/>
              </a:rPr>
              <a:t>Raised community awareness of watershed.</a:t>
            </a:r>
          </a:p>
          <a:p>
            <a:pPr marL="228600" lvl="1">
              <a:spcBef>
                <a:spcPts val="600"/>
              </a:spcBef>
              <a:buFont typeface="+mj-lt"/>
              <a:buAutoNum type="arabicPeriod"/>
            </a:pPr>
            <a:r>
              <a:rPr lang="en-US" sz="1800" dirty="0">
                <a:latin typeface="Gill Sans MT" panose="020B0502020104020203" pitchFamily="34" charset="0"/>
                <a:cs typeface="Times New Roman" panose="02020603050405020304" pitchFamily="18" charset="0"/>
              </a:rPr>
              <a:t>Improved monitoring and evaluation of the watershed area.</a:t>
            </a:r>
          </a:p>
        </p:txBody>
      </p:sp>
      <p:cxnSp>
        <p:nvCxnSpPr>
          <p:cNvPr id="6" name="Straight Connector 5">
            <a:extLst>
              <a:ext uri="{FF2B5EF4-FFF2-40B4-BE49-F238E27FC236}">
                <a16:creationId xmlns:a16="http://schemas.microsoft.com/office/drawing/2014/main" id="{98DAFB9D-A224-4515-A44C-3FA4CC2506CC}"/>
              </a:ext>
            </a:extLst>
          </p:cNvPr>
          <p:cNvCxnSpPr>
            <a:cxnSpLocks/>
          </p:cNvCxnSpPr>
          <p:nvPr/>
        </p:nvCxnSpPr>
        <p:spPr>
          <a:xfrm flipH="1">
            <a:off x="2209800" y="152400"/>
            <a:ext cx="0" cy="2286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A66B1477-41C6-4A9D-9D62-3256DE36D411}" type="slidenum">
              <a:rPr lang="en-US" smtClean="0"/>
              <a:t>6</a:t>
            </a:fld>
            <a:endParaRPr lang="en-US" dirty="0"/>
          </a:p>
        </p:txBody>
      </p:sp>
      <p:cxnSp>
        <p:nvCxnSpPr>
          <p:cNvPr id="14" name="Straight Connector 13">
            <a:extLst>
              <a:ext uri="{FF2B5EF4-FFF2-40B4-BE49-F238E27FC236}">
                <a16:creationId xmlns:a16="http://schemas.microsoft.com/office/drawing/2014/main" id="{98DAFB9D-A224-4515-A44C-3FA4CC2506CC}"/>
              </a:ext>
            </a:extLst>
          </p:cNvPr>
          <p:cNvCxnSpPr>
            <a:cxnSpLocks/>
          </p:cNvCxnSpPr>
          <p:nvPr/>
        </p:nvCxnSpPr>
        <p:spPr>
          <a:xfrm>
            <a:off x="2209800" y="2667000"/>
            <a:ext cx="0" cy="3566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0" y="3718560"/>
            <a:ext cx="2209800" cy="1005840"/>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Gill Sans MT" panose="020B0502020104020203" pitchFamily="34" charset="0"/>
                <a:cs typeface="Times New Roman" panose="02020603050405020304" pitchFamily="18" charset="0"/>
              </a:rPr>
              <a:t>5-Year Objectives</a:t>
            </a:r>
          </a:p>
        </p:txBody>
      </p:sp>
    </p:spTree>
    <p:extLst>
      <p:ext uri="{BB962C8B-B14F-4D97-AF65-F5344CB8AC3E}">
        <p14:creationId xmlns:p14="http://schemas.microsoft.com/office/powerpoint/2010/main" val="780765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ChangeAspect="1"/>
          </p:cNvSpPr>
          <p:nvPr/>
        </p:nvSpPr>
        <p:spPr>
          <a:xfrm>
            <a:off x="7004049" y="2743200"/>
            <a:ext cx="3578861" cy="3657600"/>
          </a:xfrm>
          <a:prstGeom prst="rect">
            <a:avLst/>
          </a:prstGeom>
          <a:blipFill dpi="0" rotWithShape="1">
            <a:blip r:embed="rId3">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p:cNvSpPr txBox="1">
            <a:spLocks/>
          </p:cNvSpPr>
          <p:nvPr/>
        </p:nvSpPr>
        <p:spPr>
          <a:xfrm>
            <a:off x="5410200" y="350520"/>
            <a:ext cx="6766560" cy="2011680"/>
          </a:xfrm>
          <a:prstGeom prst="rect">
            <a:avLst/>
          </a:prstGeom>
        </p:spPr>
        <p:txBody>
          <a:bodyPr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latin typeface="Gill Sans MT" panose="020B0502020104020203" pitchFamily="34" charset="0"/>
                <a:cs typeface="Times New Roman" panose="02020603050405020304" pitchFamily="18" charset="0"/>
              </a:rPr>
              <a:t>2020 CNMI Watershed Management </a:t>
            </a:r>
            <a:r>
              <a:rPr lang="en-US" sz="4800" dirty="0" smtClean="0">
                <a:latin typeface="Gill Sans MT" panose="020B0502020104020203" pitchFamily="34" charset="0"/>
                <a:cs typeface="Times New Roman" panose="02020603050405020304" pitchFamily="18" charset="0"/>
              </a:rPr>
              <a:t>Plan </a:t>
            </a:r>
            <a:r>
              <a:rPr lang="en-US" sz="4800" dirty="0">
                <a:latin typeface="Gill Sans MT" panose="020B0502020104020203" pitchFamily="34" charset="0"/>
                <a:cs typeface="Times New Roman" panose="02020603050405020304" pitchFamily="18" charset="0"/>
              </a:rPr>
              <a:t>(WMP) Update — Garapan</a:t>
            </a:r>
          </a:p>
          <a:p>
            <a:r>
              <a:rPr lang="en-US" sz="1200" u="sng" dirty="0">
                <a:latin typeface="Gill Sans MT" panose="020B0502020104020203" pitchFamily="34" charset="0"/>
                <a:hlinkClick r:id="rId4"/>
              </a:rPr>
              <a:t>https://opd.gov.mp/wp-content/uploads/opd/Garapan-WMP_final-internal-draft.pdf</a:t>
            </a:r>
            <a:endParaRPr lang="en-US" sz="1200" u="sng" dirty="0">
              <a:latin typeface="Gill Sans MT" panose="020B0502020104020203"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0" y="45720"/>
            <a:ext cx="5221836" cy="6766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2" name="Slide Number Placeholder 1"/>
          <p:cNvSpPr>
            <a:spLocks noGrp="1"/>
          </p:cNvSpPr>
          <p:nvPr>
            <p:ph type="sldNum" sz="quarter" idx="12"/>
          </p:nvPr>
        </p:nvSpPr>
        <p:spPr/>
        <p:txBody>
          <a:bodyPr/>
          <a:lstStyle/>
          <a:p>
            <a:fld id="{A66B1477-41C6-4A9D-9D62-3256DE36D411}" type="slidenum">
              <a:rPr lang="en-US" smtClean="0"/>
              <a:t>7</a:t>
            </a:fld>
            <a:endParaRPr lang="en-US" dirty="0"/>
          </a:p>
        </p:txBody>
      </p:sp>
    </p:spTree>
    <p:extLst>
      <p:ext uri="{BB962C8B-B14F-4D97-AF65-F5344CB8AC3E}">
        <p14:creationId xmlns:p14="http://schemas.microsoft.com/office/powerpoint/2010/main" val="108194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1945" r="50977" b="2778"/>
          <a:stretch/>
        </p:blipFill>
        <p:spPr>
          <a:xfrm>
            <a:off x="0" y="2057400"/>
            <a:ext cx="12192000" cy="3581400"/>
          </a:xfrm>
          <a:prstGeom prst="rect">
            <a:avLst/>
          </a:prstGeom>
        </p:spPr>
      </p:pic>
      <p:sp>
        <p:nvSpPr>
          <p:cNvPr id="3" name="Content Placeholder 2"/>
          <p:cNvSpPr>
            <a:spLocks noGrp="1"/>
          </p:cNvSpPr>
          <p:nvPr>
            <p:ph idx="1"/>
          </p:nvPr>
        </p:nvSpPr>
        <p:spPr>
          <a:xfrm>
            <a:off x="609600" y="457200"/>
            <a:ext cx="10972800" cy="1371600"/>
          </a:xfrm>
        </p:spPr>
        <p:txBody>
          <a:bodyPr anchor="ctr">
            <a:noAutofit/>
          </a:bodyPr>
          <a:lstStyle/>
          <a:p>
            <a:pPr marL="0" indent="0" algn="ctr">
              <a:buNone/>
            </a:pPr>
            <a:r>
              <a:rPr lang="en-US" sz="2000" i="1" dirty="0">
                <a:latin typeface="Gill Sans MT" panose="020B0502020104020203" pitchFamily="34" charset="0"/>
                <a:cs typeface="Times New Roman" panose="02020603050405020304" pitchFamily="18" charset="0"/>
              </a:rPr>
              <a:t>The Garapan watershed is the CNMI’s “</a:t>
            </a:r>
            <a:r>
              <a:rPr lang="en-US" sz="2000" i="1" dirty="0" err="1">
                <a:latin typeface="Gill Sans MT" panose="020B0502020104020203" pitchFamily="34" charset="0"/>
                <a:cs typeface="Times New Roman" panose="02020603050405020304" pitchFamily="18" charset="0"/>
              </a:rPr>
              <a:t>Hafa</a:t>
            </a:r>
            <a:r>
              <a:rPr lang="en-US" sz="2000" i="1" dirty="0">
                <a:latin typeface="Gill Sans MT" panose="020B0502020104020203" pitchFamily="34" charset="0"/>
                <a:cs typeface="Times New Roman" panose="02020603050405020304" pitchFamily="18" charset="0"/>
              </a:rPr>
              <a:t> </a:t>
            </a:r>
            <a:r>
              <a:rPr lang="en-US" sz="2000" i="1" dirty="0" err="1">
                <a:latin typeface="Gill Sans MT" panose="020B0502020104020203" pitchFamily="34" charset="0"/>
                <a:cs typeface="Times New Roman" panose="02020603050405020304" pitchFamily="18" charset="0"/>
              </a:rPr>
              <a:t>Adai</a:t>
            </a:r>
            <a:r>
              <a:rPr lang="en-US" sz="2000" i="1" dirty="0">
                <a:latin typeface="Gill Sans MT" panose="020B0502020104020203" pitchFamily="34" charset="0"/>
                <a:cs typeface="Times New Roman" panose="02020603050405020304" pitchFamily="18" charset="0"/>
              </a:rPr>
              <a:t>” and “</a:t>
            </a:r>
            <a:r>
              <a:rPr lang="en-US" sz="2000" i="1" dirty="0" err="1">
                <a:latin typeface="Gill Sans MT" panose="020B0502020104020203" pitchFamily="34" charset="0"/>
                <a:cs typeface="Times New Roman" panose="02020603050405020304" pitchFamily="18" charset="0"/>
              </a:rPr>
              <a:t>Tirow</a:t>
            </a:r>
            <a:r>
              <a:rPr lang="en-US" sz="2000" i="1" dirty="0">
                <a:latin typeface="Gill Sans MT" panose="020B0502020104020203" pitchFamily="34" charset="0"/>
                <a:cs typeface="Times New Roman" panose="02020603050405020304" pitchFamily="18" charset="0"/>
              </a:rPr>
              <a:t>” to the world. Garapan is the convergence of our economic, natural and cultural resources. It provides our community with safe and healthy resources to engage in and share with our visitors. It is thriving and resilient to the impacts of climate changes through smart, safe, development and actions from ridge-to-reef.</a:t>
            </a:r>
          </a:p>
        </p:txBody>
      </p:sp>
      <p:grpSp>
        <p:nvGrpSpPr>
          <p:cNvPr id="9" name="Group 8"/>
          <p:cNvGrpSpPr/>
          <p:nvPr/>
        </p:nvGrpSpPr>
        <p:grpSpPr>
          <a:xfrm>
            <a:off x="9588051" y="6126480"/>
            <a:ext cx="2526997" cy="640080"/>
            <a:chOff x="7730970" y="6000488"/>
            <a:chExt cx="2526997" cy="640080"/>
          </a:xfrm>
        </p:grpSpPr>
        <p:pic>
          <p:nvPicPr>
            <p:cNvPr id="10" name="Picture 9">
              <a:extLst>
                <a:ext uri="{FF2B5EF4-FFF2-40B4-BE49-F238E27FC236}">
                  <a16:creationId xmlns:a16="http://schemas.microsoft.com/office/drawing/2014/main" id="{2726F940-C904-4FCF-B75B-4D65576CDB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1050" y="6046208"/>
              <a:ext cx="600583" cy="54864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70" y="6000488"/>
              <a:ext cx="640080" cy="640080"/>
            </a:xfrm>
            <a:prstGeom prst="ellipse">
              <a:avLst/>
            </a:prstGeom>
            <a:ln w="63500" cap="rnd">
              <a:noFill/>
            </a:ln>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71633" y="6000488"/>
              <a:ext cx="640080" cy="640080"/>
            </a:xfrm>
            <a:prstGeom prst="ellipse">
              <a:avLst/>
            </a:prstGeom>
            <a:ln w="63500" cap="rnd">
              <a:noFill/>
            </a:ln>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0779" y="6000488"/>
              <a:ext cx="637188" cy="640080"/>
            </a:xfrm>
            <a:prstGeom prst="ellipse">
              <a:avLst/>
            </a:prstGeom>
            <a:ln w="63500" cap="rnd">
              <a:noFill/>
            </a:ln>
            <a:effectLst/>
          </p:spPr>
        </p:pic>
      </p:grpSp>
      <p:sp>
        <p:nvSpPr>
          <p:cNvPr id="2" name="Slide Number Placeholder 1"/>
          <p:cNvSpPr>
            <a:spLocks noGrp="1"/>
          </p:cNvSpPr>
          <p:nvPr>
            <p:ph type="sldNum" sz="quarter" idx="12"/>
          </p:nvPr>
        </p:nvSpPr>
        <p:spPr/>
        <p:txBody>
          <a:bodyPr/>
          <a:lstStyle/>
          <a:p>
            <a:fld id="{A66B1477-41C6-4A9D-9D62-3256DE36D411}" type="slidenum">
              <a:rPr lang="en-US" smtClean="0"/>
              <a:t>8</a:t>
            </a:fld>
            <a:endParaRPr lang="en-US"/>
          </a:p>
        </p:txBody>
      </p:sp>
    </p:spTree>
    <p:extLst>
      <p:ext uri="{BB962C8B-B14F-4D97-AF65-F5344CB8AC3E}">
        <p14:creationId xmlns:p14="http://schemas.microsoft.com/office/powerpoint/2010/main" val="29824552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2218866" y="1371600"/>
            <a:ext cx="9896182" cy="52120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188" indent="-230188">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20 green infrastructure or stormwater mitigation projects have been implemented through a pilot program that provides funding and technical assistance to homeowners or businesses.</a:t>
            </a:r>
          </a:p>
          <a:p>
            <a:pPr marL="230188" indent="-230188">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3 sustainable designed public restroom facilities will be open, maintained, and available for public use during regular daytime hours.</a:t>
            </a:r>
          </a:p>
          <a:p>
            <a:pPr marL="230188" indent="-230188">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High priority individual waste disposal systems (IWDS) have been identified and 10% of inspected sites repaired.</a:t>
            </a:r>
          </a:p>
          <a:p>
            <a:pPr marL="230188" indent="-230188">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Illicit discharge has been detected and removed in at least 30% of the watershed area through the implementation of an inspection program for illicit discharge detection and elimination (IDDE).</a:t>
            </a:r>
          </a:p>
          <a:p>
            <a:pPr marL="230188" indent="-230188">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Fats, oils, and grease (FOG) disposal program is established and implemented.</a:t>
            </a:r>
          </a:p>
          <a:p>
            <a:pPr marL="230188" indent="-230188">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A minimum of two affordable spay/neuter clinic events are completed in Garapan.</a:t>
            </a:r>
          </a:p>
          <a:p>
            <a:pPr marL="230188" indent="-230188">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DFW hunting, fishing, and research permit regulations have been reviewed and updated with legal guidance.</a:t>
            </a:r>
          </a:p>
          <a:p>
            <a:pPr marL="230188" indent="-230188">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Guidance on BMPs for invasive species/vegetation developed and integrated into agency-specific permitting and enforcement processes.</a:t>
            </a:r>
          </a:p>
          <a:p>
            <a:pPr marL="230188" indent="-230188">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DCRM will update NMIAC 15-20 (jet ski regulations) to encompass all marine sports operations (MSO).</a:t>
            </a:r>
          </a:p>
          <a:p>
            <a:pPr marL="230188" indent="-230188">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All development projects incorporate Smart, Safe Growth (SSG) principles through the application of the SSG Project Review Matrix.</a:t>
            </a:r>
          </a:p>
          <a:p>
            <a:pPr marL="230188" indent="-230188">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Major siting permitting decisions include the Zoning Board.</a:t>
            </a:r>
          </a:p>
          <a:p>
            <a:pPr marL="230188" indent="-230188">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A central portal for public spatial data is established and used for planning, permitting, and decision-making.</a:t>
            </a:r>
          </a:p>
          <a:p>
            <a:pPr marL="230188" indent="-230188">
              <a:lnSpc>
                <a:spcPct val="100000"/>
              </a:lnSpc>
              <a:spcBef>
                <a:spcPts val="0"/>
              </a:spcBef>
              <a:buFont typeface="+mj-lt"/>
              <a:buAutoNum type="arabicPeriod"/>
            </a:pPr>
            <a:r>
              <a:rPr lang="en-PH" altLang="en-US" sz="1600" dirty="0">
                <a:latin typeface="Gill Sans MT" panose="020B0502020104020203" pitchFamily="34" charset="0"/>
                <a:cs typeface="Times New Roman" panose="02020603050405020304" pitchFamily="18" charset="0"/>
              </a:rPr>
              <a:t>The Garapan Revitalization Taskforce and Watershed Working Group have an action plan based on the Horsley Witten (HW) Model to manage at least 50 acres of drainage area (in Garapan watershed) to address stormwater impacts through new structural stormwater BMPs, including a 10% average reduction in impervious cover and in turf by 2030.</a:t>
            </a:r>
          </a:p>
        </p:txBody>
      </p:sp>
      <p:sp>
        <p:nvSpPr>
          <p:cNvPr id="2" name="Title 1"/>
          <p:cNvSpPr>
            <a:spLocks noGrp="1"/>
          </p:cNvSpPr>
          <p:nvPr>
            <p:ph type="title"/>
          </p:nvPr>
        </p:nvSpPr>
        <p:spPr>
          <a:xfrm>
            <a:off x="0" y="76200"/>
            <a:ext cx="2194560" cy="1097280"/>
          </a:xfrm>
          <a:noFill/>
        </p:spPr>
        <p:txBody>
          <a:bodyPr>
            <a:normAutofit/>
          </a:bodyPr>
          <a:lstStyle/>
          <a:p>
            <a:pPr algn="r"/>
            <a:r>
              <a:rPr lang="en-US" sz="3600" dirty="0">
                <a:latin typeface="Gill Sans MT" panose="020B0502020104020203" pitchFamily="34" charset="0"/>
                <a:cs typeface="Times New Roman" panose="02020603050405020304" pitchFamily="18" charset="0"/>
              </a:rPr>
              <a:t>10-Year Goals</a:t>
            </a:r>
          </a:p>
        </p:txBody>
      </p:sp>
      <p:sp>
        <p:nvSpPr>
          <p:cNvPr id="3" name="Content Placeholder 2"/>
          <p:cNvSpPr>
            <a:spLocks noGrp="1"/>
          </p:cNvSpPr>
          <p:nvPr>
            <p:ph idx="1"/>
          </p:nvPr>
        </p:nvSpPr>
        <p:spPr>
          <a:xfrm>
            <a:off x="2233023" y="152400"/>
            <a:ext cx="9806578" cy="1371600"/>
          </a:xfrm>
        </p:spPr>
        <p:txBody>
          <a:bodyPr anchor="t">
            <a:noAutofit/>
          </a:bodyPr>
          <a:lstStyle/>
          <a:p>
            <a:pPr marL="225425" indent="-225425">
              <a:spcBef>
                <a:spcPts val="600"/>
              </a:spcBef>
              <a:buFont typeface="+mj-lt"/>
              <a:buAutoNum type="arabicPeriod"/>
            </a:pPr>
            <a:r>
              <a:rPr lang="en-US" sz="1800" dirty="0">
                <a:latin typeface="Gill Sans MT" panose="020B0502020104020203" pitchFamily="34" charset="0"/>
                <a:cs typeface="Times New Roman" panose="02020603050405020304" pitchFamily="18" charset="0"/>
              </a:rPr>
              <a:t>Improved lagoon water quality</a:t>
            </a:r>
          </a:p>
          <a:p>
            <a:pPr marL="225425" indent="-225425">
              <a:spcBef>
                <a:spcPts val="600"/>
              </a:spcBef>
              <a:buFont typeface="+mj-lt"/>
              <a:buAutoNum type="arabicPeriod"/>
            </a:pPr>
            <a:r>
              <a:rPr lang="en-US" sz="1800" dirty="0">
                <a:latin typeface="Gill Sans MT" panose="020B0502020104020203" pitchFamily="34" charset="0"/>
                <a:cs typeface="Times New Roman" panose="02020603050405020304" pitchFamily="18" charset="0"/>
              </a:rPr>
              <a:t>Improved management of Critical Habitat (i.e. wetlands, seagrass, reef, forest)</a:t>
            </a:r>
          </a:p>
          <a:p>
            <a:pPr marL="225425" indent="-225425">
              <a:spcBef>
                <a:spcPts val="600"/>
              </a:spcBef>
              <a:buFont typeface="+mj-lt"/>
              <a:buAutoNum type="arabicPeriod"/>
            </a:pPr>
            <a:r>
              <a:rPr lang="en-US" sz="1800" dirty="0">
                <a:latin typeface="Gill Sans MT" panose="020B0502020104020203" pitchFamily="34" charset="0"/>
                <a:cs typeface="Times New Roman" panose="02020603050405020304" pitchFamily="18" charset="0"/>
              </a:rPr>
              <a:t>More sustainable and resilient development</a:t>
            </a:r>
          </a:p>
        </p:txBody>
      </p:sp>
      <p:cxnSp>
        <p:nvCxnSpPr>
          <p:cNvPr id="6" name="Straight Connector 5">
            <a:extLst>
              <a:ext uri="{FF2B5EF4-FFF2-40B4-BE49-F238E27FC236}">
                <a16:creationId xmlns:a16="http://schemas.microsoft.com/office/drawing/2014/main" id="{98DAFB9D-A224-4515-A44C-3FA4CC2506CC}"/>
              </a:ext>
            </a:extLst>
          </p:cNvPr>
          <p:cNvCxnSpPr>
            <a:cxnSpLocks/>
          </p:cNvCxnSpPr>
          <p:nvPr/>
        </p:nvCxnSpPr>
        <p:spPr>
          <a:xfrm flipH="1">
            <a:off x="2209800" y="76200"/>
            <a:ext cx="0" cy="10972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A66B1477-41C6-4A9D-9D62-3256DE36D411}" type="slidenum">
              <a:rPr lang="en-US" smtClean="0"/>
              <a:t>9</a:t>
            </a:fld>
            <a:endParaRPr lang="en-US" dirty="0"/>
          </a:p>
        </p:txBody>
      </p:sp>
      <p:cxnSp>
        <p:nvCxnSpPr>
          <p:cNvPr id="14" name="Straight Connector 13">
            <a:extLst>
              <a:ext uri="{FF2B5EF4-FFF2-40B4-BE49-F238E27FC236}">
                <a16:creationId xmlns:a16="http://schemas.microsoft.com/office/drawing/2014/main" id="{98DAFB9D-A224-4515-A44C-3FA4CC2506CC}"/>
              </a:ext>
            </a:extLst>
          </p:cNvPr>
          <p:cNvCxnSpPr>
            <a:cxnSpLocks/>
          </p:cNvCxnSpPr>
          <p:nvPr/>
        </p:nvCxnSpPr>
        <p:spPr>
          <a:xfrm flipH="1">
            <a:off x="2201817" y="1371600"/>
            <a:ext cx="0" cy="52120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0" y="3429000"/>
            <a:ext cx="2209800" cy="1005840"/>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dirty="0">
                <a:latin typeface="Gill Sans MT" panose="020B0502020104020203" pitchFamily="34" charset="0"/>
                <a:cs typeface="Times New Roman" panose="02020603050405020304" pitchFamily="18" charset="0"/>
              </a:rPr>
              <a:t>5-Year Objectives</a:t>
            </a:r>
          </a:p>
        </p:txBody>
      </p:sp>
    </p:spTree>
    <p:extLst>
      <p:ext uri="{BB962C8B-B14F-4D97-AF65-F5344CB8AC3E}">
        <p14:creationId xmlns:p14="http://schemas.microsoft.com/office/powerpoint/2010/main" val="32278487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10523</TotalTime>
  <Words>1349</Words>
  <Application>Microsoft Office PowerPoint</Application>
  <PresentationFormat>Widescreen</PresentationFormat>
  <Paragraphs>193</Paragraphs>
  <Slides>23</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Calibri Light</vt:lpstr>
      <vt:lpstr>Gill Sans MT</vt:lpstr>
      <vt:lpstr>Times New Roman</vt:lpstr>
      <vt:lpstr>Wingdings</vt:lpstr>
      <vt:lpstr>Office Theme</vt:lpstr>
      <vt:lpstr>1_Office Theme</vt:lpstr>
      <vt:lpstr>Watershed Working Group (WWG)</vt:lpstr>
      <vt:lpstr>PowerPoint Presentation</vt:lpstr>
      <vt:lpstr>Meeting Agenda</vt:lpstr>
      <vt:lpstr>PowerPoint Presentation</vt:lpstr>
      <vt:lpstr>PowerPoint Presentation</vt:lpstr>
      <vt:lpstr>10-Year Goals</vt:lpstr>
      <vt:lpstr>PowerPoint Presentation</vt:lpstr>
      <vt:lpstr>PowerPoint Presentation</vt:lpstr>
      <vt:lpstr>10-Year Goals</vt:lpstr>
      <vt:lpstr>PowerPoint Presentation</vt:lpstr>
      <vt:lpstr>NRCS TCD Presentation</vt:lpstr>
      <vt:lpstr>PowerPoint Presentation</vt:lpstr>
      <vt:lpstr>Achugao Update Presentation</vt:lpstr>
      <vt:lpstr>PowerPoint Presentation</vt:lpstr>
      <vt:lpstr>PowerPoint Presentation</vt:lpstr>
      <vt:lpstr>Quick Intro</vt:lpstr>
      <vt:lpstr>The Bell</vt:lpstr>
      <vt:lpstr>The Bell</vt:lpstr>
      <vt:lpstr>Concerns</vt:lpstr>
      <vt:lpstr>What We are Looking For</vt:lpstr>
      <vt:lpstr>PowerPoint Presentation</vt:lpstr>
      <vt:lpstr>Roundtable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Mangroves in CNMI</dc:title>
  <dc:creator>Zak Williams</dc:creator>
  <cp:lastModifiedBy>Zachary B. Williams</cp:lastModifiedBy>
  <cp:revision>271</cp:revision>
  <dcterms:created xsi:type="dcterms:W3CDTF">2020-01-03T05:50:59Z</dcterms:created>
  <dcterms:modified xsi:type="dcterms:W3CDTF">2021-02-23T04:08:20Z</dcterms:modified>
</cp:coreProperties>
</file>